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6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Proxima Nova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g3hKtjj+QfMtAQ6yopEHUsM8Hr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FAB91B-20DF-4636-9139-463B1650E42E}">
  <a:tblStyle styleId="{D6FAB91B-20DF-4636-9139-463B1650E42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+ Black">
  <p:cSld name="Logo + Black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8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8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3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0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0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41"/>
          <p:cNvSpPr txBox="1">
            <a:spLocks noGrp="1"/>
          </p:cNvSpPr>
          <p:nvPr>
            <p:ph type="body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4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2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2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42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42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42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4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5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5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3" name="Google Shape;103;p45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4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6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6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46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4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7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4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9"/>
          <p:cNvSpPr txBox="1"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49"/>
          <p:cNvSpPr txBox="1">
            <a:spLocks noGrp="1"/>
          </p:cNvSpPr>
          <p:nvPr>
            <p:ph type="subTitle" idx="1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49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49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49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8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48"/>
          <p:cNvSpPr txBox="1">
            <a:spLocks noGrp="1"/>
          </p:cNvSpPr>
          <p:nvPr>
            <p:ph type="body" idx="1"/>
          </p:nvPr>
        </p:nvSpPr>
        <p:spPr>
          <a:xfrm rot="5400000">
            <a:off x="604044" y="389731"/>
            <a:ext cx="5811838" cy="57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0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50"/>
          <p:cNvSpPr txBox="1"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50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50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50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1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1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1"/>
          <p:cNvSpPr txBox="1">
            <a:spLocks noGrp="1"/>
          </p:cNvSpPr>
          <p:nvPr>
            <p:ph type="body" idx="1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51"/>
          <p:cNvSpPr txBox="1">
            <a:spLocks noGrp="1"/>
          </p:cNvSpPr>
          <p:nvPr>
            <p:ph type="body" idx="2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51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51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1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2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2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2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52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3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53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53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4"/>
          <p:cNvSpPr txBox="1"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5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54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54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54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6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6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006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beçalho da Seção">
  <p:cSld name="1_Cabeçalho da Seção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5644"/>
            <a:ext cx="9143999" cy="290671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7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  <a:defRPr sz="3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2" name="Google Shape;6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070" y="2039438"/>
            <a:ext cx="149369" cy="25929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7"/>
          <p:cNvSpPr txBox="1"/>
          <p:nvPr/>
        </p:nvSpPr>
        <p:spPr>
          <a:xfrm>
            <a:off x="628649" y="3357951"/>
            <a:ext cx="8024534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</a:pPr>
            <a:r>
              <a:rPr lang="pt-BR" sz="1400" b="1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Todos direitos reservados. Reprodução ou divulgação total ou parcial deste documento é expressamente proibido sem o consentimento formal, por escrito, do Professor (autor).</a:t>
            </a:r>
            <a:endParaRPr sz="2800" b="1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2"/>
            <a:ext cx="9144000" cy="686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33"/>
          <p:cNvPicPr preferRelativeResize="0"/>
          <p:nvPr/>
        </p:nvPicPr>
        <p:blipFill rotWithShape="1">
          <a:blip r:embed="rId10">
            <a:alphaModFix/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3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3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3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3" name="Google Shape;53;p3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829017" y="329329"/>
            <a:ext cx="997107" cy="27289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5"/>
          <p:cNvSpPr/>
          <p:nvPr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5"/>
          <p:cNvSpPr/>
          <p:nvPr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c-programming/online-compiler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c-programming/online-compiler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c-programming/online-compiler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programiz.com/c-programming/online-compiler/" TargetMode="Externa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programiz.com/c-programming/online-compiler/" TargetMode="Externa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programiz.com/c-programming/online-compiler/" TargetMode="Externa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programiz.com/c-programming/online-compiler/" TargetMode="Externa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programiz.com/c-programming/online-compile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tinkercad.com/things/0codcgc2gpW?sharecode=YGcmgFivlc2C_M4husCa-DeFP5gwDTausR4GSnQ8iog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8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tinkercad.com/things/gJ5lR4A37kL?sharecode=C9N5wGkwRSx-xkq8NyghMBa7pvPGJgXOhluUuzbsldk" TargetMode="Externa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6200" y="837363"/>
            <a:ext cx="9135541" cy="513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9542" y="2997941"/>
            <a:ext cx="3204916" cy="86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"/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Fluxogramas</a:t>
            </a:r>
            <a:endParaRPr/>
          </a:p>
        </p:txBody>
      </p:sp>
      <p:grpSp>
        <p:nvGrpSpPr>
          <p:cNvPr id="257" name="Google Shape;257;p10"/>
          <p:cNvGrpSpPr/>
          <p:nvPr/>
        </p:nvGrpSpPr>
        <p:grpSpPr>
          <a:xfrm>
            <a:off x="360240" y="1195079"/>
            <a:ext cx="4571800" cy="468411"/>
            <a:chOff x="539552" y="3593958"/>
            <a:chExt cx="4571800" cy="468411"/>
          </a:xfrm>
        </p:grpSpPr>
        <p:sp>
          <p:nvSpPr>
            <p:cNvPr id="258" name="Google Shape;258;p10"/>
            <p:cNvSpPr/>
            <p:nvPr/>
          </p:nvSpPr>
          <p:spPr>
            <a:xfrm>
              <a:off x="539552" y="3593958"/>
              <a:ext cx="468411" cy="468411"/>
            </a:xfrm>
            <a:prstGeom prst="rect">
              <a:avLst/>
            </a:prstGeom>
            <a:solidFill>
              <a:srgbClr val="ED145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0"/>
            <p:cNvSpPr txBox="1"/>
            <p:nvPr/>
          </p:nvSpPr>
          <p:spPr>
            <a:xfrm>
              <a:off x="1047836" y="3643497"/>
              <a:ext cx="40635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Contar até dois</a:t>
              </a:r>
              <a:endParaRPr/>
            </a:p>
          </p:txBody>
        </p:sp>
      </p:grpSp>
      <p:sp>
        <p:nvSpPr>
          <p:cNvPr id="260" name="Google Shape;260;p10"/>
          <p:cNvSpPr/>
          <p:nvPr/>
        </p:nvSpPr>
        <p:spPr>
          <a:xfrm>
            <a:off x="3491883" y="2010871"/>
            <a:ext cx="1960639" cy="686907"/>
          </a:xfrm>
          <a:prstGeom prst="flowChartProcess">
            <a:avLst/>
          </a:prstGeom>
          <a:solidFill>
            <a:srgbClr val="EC1164"/>
          </a:solidFill>
          <a:ln w="12700" cap="flat" cmpd="sng">
            <a:solidFill>
              <a:srgbClr val="EC11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Declarar Número N = 0</a:t>
            </a:r>
            <a:endParaRPr/>
          </a:p>
        </p:txBody>
      </p:sp>
      <p:sp>
        <p:nvSpPr>
          <p:cNvPr id="261" name="Google Shape;261;p10"/>
          <p:cNvSpPr/>
          <p:nvPr/>
        </p:nvSpPr>
        <p:spPr>
          <a:xfrm>
            <a:off x="3549339" y="1090840"/>
            <a:ext cx="1845733" cy="693982"/>
          </a:xfrm>
          <a:prstGeom prst="flowChartTerminator">
            <a:avLst/>
          </a:prstGeom>
          <a:solidFill>
            <a:srgbClr val="EC1164"/>
          </a:solidFill>
          <a:ln w="12700" cap="flat" cmpd="sng">
            <a:solidFill>
              <a:srgbClr val="EC11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Inicio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0"/>
          <p:cNvSpPr/>
          <p:nvPr/>
        </p:nvSpPr>
        <p:spPr>
          <a:xfrm>
            <a:off x="3549339" y="5903370"/>
            <a:ext cx="1845733" cy="693982"/>
          </a:xfrm>
          <a:prstGeom prst="flowChartTerminator">
            <a:avLst/>
          </a:prstGeom>
          <a:solidFill>
            <a:srgbClr val="EC1164"/>
          </a:solidFill>
          <a:ln w="12700" cap="flat" cmpd="sng">
            <a:solidFill>
              <a:srgbClr val="EC11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Fim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0"/>
          <p:cNvSpPr/>
          <p:nvPr/>
        </p:nvSpPr>
        <p:spPr>
          <a:xfrm>
            <a:off x="5930887" y="3276662"/>
            <a:ext cx="2075543" cy="861120"/>
          </a:xfrm>
          <a:prstGeom prst="flowChartProcess">
            <a:avLst/>
          </a:prstGeom>
          <a:solidFill>
            <a:srgbClr val="EC1164"/>
          </a:solidFill>
          <a:ln w="12700" cap="flat" cmpd="sng">
            <a:solidFill>
              <a:srgbClr val="EC11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Calcula N + 1</a:t>
            </a:r>
            <a:endParaRPr/>
          </a:p>
        </p:txBody>
      </p:sp>
      <p:sp>
        <p:nvSpPr>
          <p:cNvPr id="264" name="Google Shape;264;p10"/>
          <p:cNvSpPr/>
          <p:nvPr/>
        </p:nvSpPr>
        <p:spPr>
          <a:xfrm>
            <a:off x="3526956" y="4931679"/>
            <a:ext cx="1896538" cy="696686"/>
          </a:xfrm>
          <a:prstGeom prst="flowChartDisplay">
            <a:avLst/>
          </a:prstGeom>
          <a:solidFill>
            <a:srgbClr val="EC1164"/>
          </a:solidFill>
          <a:ln w="12700" cap="flat" cmpd="sng">
            <a:solidFill>
              <a:srgbClr val="EC11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Exibir N</a:t>
            </a:r>
            <a:endParaRPr/>
          </a:p>
        </p:txBody>
      </p:sp>
      <p:cxnSp>
        <p:nvCxnSpPr>
          <p:cNvPr id="265" name="Google Shape;265;p10"/>
          <p:cNvCxnSpPr>
            <a:stCxn id="261" idx="2"/>
            <a:endCxn id="260" idx="0"/>
          </p:cNvCxnSpPr>
          <p:nvPr/>
        </p:nvCxnSpPr>
        <p:spPr>
          <a:xfrm>
            <a:off x="4472206" y="1784822"/>
            <a:ext cx="0" cy="225900"/>
          </a:xfrm>
          <a:prstGeom prst="straightConnector1">
            <a:avLst/>
          </a:prstGeom>
          <a:noFill/>
          <a:ln w="28575" cap="flat" cmpd="sng">
            <a:solidFill>
              <a:srgbClr val="EC116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66" name="Google Shape;266;p10"/>
          <p:cNvCxnSpPr>
            <a:stCxn id="260" idx="2"/>
          </p:cNvCxnSpPr>
          <p:nvPr/>
        </p:nvCxnSpPr>
        <p:spPr>
          <a:xfrm>
            <a:off x="4472203" y="2697778"/>
            <a:ext cx="0" cy="308100"/>
          </a:xfrm>
          <a:prstGeom prst="straightConnector1">
            <a:avLst/>
          </a:prstGeom>
          <a:noFill/>
          <a:ln w="28575" cap="flat" cmpd="sng">
            <a:solidFill>
              <a:srgbClr val="EC116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67" name="Google Shape;267;p10"/>
          <p:cNvCxnSpPr>
            <a:stCxn id="268" idx="3"/>
            <a:endCxn id="263" idx="1"/>
          </p:cNvCxnSpPr>
          <p:nvPr/>
        </p:nvCxnSpPr>
        <p:spPr>
          <a:xfrm>
            <a:off x="5452522" y="3702631"/>
            <a:ext cx="478500" cy="4500"/>
          </a:xfrm>
          <a:prstGeom prst="straightConnector1">
            <a:avLst/>
          </a:prstGeom>
          <a:noFill/>
          <a:ln w="28575" cap="flat" cmpd="sng">
            <a:solidFill>
              <a:srgbClr val="EC116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69" name="Google Shape;269;p10"/>
          <p:cNvCxnSpPr>
            <a:stCxn id="268" idx="2"/>
            <a:endCxn id="264" idx="0"/>
          </p:cNvCxnSpPr>
          <p:nvPr/>
        </p:nvCxnSpPr>
        <p:spPr>
          <a:xfrm>
            <a:off x="4472201" y="4429200"/>
            <a:ext cx="3000" cy="502500"/>
          </a:xfrm>
          <a:prstGeom prst="straightConnector1">
            <a:avLst/>
          </a:prstGeom>
          <a:noFill/>
          <a:ln w="28575" cap="flat" cmpd="sng">
            <a:solidFill>
              <a:srgbClr val="EC116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0" name="Google Shape;270;p10"/>
          <p:cNvCxnSpPr>
            <a:stCxn id="264" idx="2"/>
            <a:endCxn id="262" idx="0"/>
          </p:cNvCxnSpPr>
          <p:nvPr/>
        </p:nvCxnSpPr>
        <p:spPr>
          <a:xfrm flipH="1">
            <a:off x="4472225" y="5628365"/>
            <a:ext cx="3000" cy="275100"/>
          </a:xfrm>
          <a:prstGeom prst="straightConnector1">
            <a:avLst/>
          </a:prstGeom>
          <a:noFill/>
          <a:ln w="28575" cap="flat" cmpd="sng">
            <a:solidFill>
              <a:srgbClr val="EC116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68" name="Google Shape;268;p10"/>
          <p:cNvSpPr/>
          <p:nvPr/>
        </p:nvSpPr>
        <p:spPr>
          <a:xfrm>
            <a:off x="3491880" y="2976061"/>
            <a:ext cx="1960642" cy="1453139"/>
          </a:xfrm>
          <a:prstGeom prst="flowChartDecision">
            <a:avLst/>
          </a:prstGeom>
          <a:solidFill>
            <a:srgbClr val="EC1164"/>
          </a:solidFill>
          <a:ln w="12700" cap="flat" cmpd="sng">
            <a:solidFill>
              <a:srgbClr val="EC11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 = 2? </a:t>
            </a:r>
            <a:endParaRPr/>
          </a:p>
        </p:txBody>
      </p:sp>
      <p:cxnSp>
        <p:nvCxnSpPr>
          <p:cNvPr id="271" name="Google Shape;271;p10"/>
          <p:cNvCxnSpPr>
            <a:stCxn id="263" idx="0"/>
          </p:cNvCxnSpPr>
          <p:nvPr/>
        </p:nvCxnSpPr>
        <p:spPr>
          <a:xfrm rot="5400000" flipH="1">
            <a:off x="5640259" y="1948262"/>
            <a:ext cx="300600" cy="2356200"/>
          </a:xfrm>
          <a:prstGeom prst="bentConnector2">
            <a:avLst/>
          </a:prstGeom>
          <a:noFill/>
          <a:ln w="38100" cap="flat" cmpd="sng">
            <a:solidFill>
              <a:srgbClr val="EC116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2" name="Google Shape;272;p10"/>
          <p:cNvSpPr txBox="1"/>
          <p:nvPr/>
        </p:nvSpPr>
        <p:spPr>
          <a:xfrm>
            <a:off x="4472201" y="4406859"/>
            <a:ext cx="64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  <a:endParaRPr/>
          </a:p>
        </p:txBody>
      </p:sp>
      <p:sp>
        <p:nvSpPr>
          <p:cNvPr id="273" name="Google Shape;273;p10"/>
          <p:cNvSpPr txBox="1"/>
          <p:nvPr/>
        </p:nvSpPr>
        <p:spPr>
          <a:xfrm>
            <a:off x="5160416" y="3274556"/>
            <a:ext cx="7704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"/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Variáveis e Constantes</a:t>
            </a:r>
            <a:endParaRPr/>
          </a:p>
        </p:txBody>
      </p:sp>
      <p:grpSp>
        <p:nvGrpSpPr>
          <p:cNvPr id="279" name="Google Shape;279;p11"/>
          <p:cNvGrpSpPr/>
          <p:nvPr/>
        </p:nvGrpSpPr>
        <p:grpSpPr>
          <a:xfrm>
            <a:off x="472400" y="1830935"/>
            <a:ext cx="3955584" cy="1094009"/>
            <a:chOff x="92328" y="1830935"/>
            <a:chExt cx="3955584" cy="1094009"/>
          </a:xfrm>
        </p:grpSpPr>
        <p:grpSp>
          <p:nvGrpSpPr>
            <p:cNvPr id="280" name="Google Shape;280;p11"/>
            <p:cNvGrpSpPr/>
            <p:nvPr/>
          </p:nvGrpSpPr>
          <p:grpSpPr>
            <a:xfrm>
              <a:off x="92328" y="1877022"/>
              <a:ext cx="1583093" cy="1001834"/>
              <a:chOff x="4136627" y="2734860"/>
              <a:chExt cx="2110791" cy="1335778"/>
            </a:xfrm>
          </p:grpSpPr>
          <p:sp>
            <p:nvSpPr>
              <p:cNvPr id="281" name="Google Shape;281;p11"/>
              <p:cNvSpPr/>
              <p:nvPr/>
            </p:nvSpPr>
            <p:spPr>
              <a:xfrm flipH="1">
                <a:off x="4136627" y="2734860"/>
                <a:ext cx="1817867" cy="1318520"/>
              </a:xfrm>
              <a:custGeom>
                <a:avLst/>
                <a:gdLst/>
                <a:ahLst/>
                <a:cxnLst/>
                <a:rect l="l" t="t" r="r" b="b"/>
                <a:pathLst>
                  <a:path w="1817867" h="1318520" extrusionOk="0">
                    <a:moveTo>
                      <a:pt x="1168903" y="0"/>
                    </a:moveTo>
                    <a:lnTo>
                      <a:pt x="1168897" y="5"/>
                    </a:lnTo>
                    <a:lnTo>
                      <a:pt x="1164494" y="5"/>
                    </a:lnTo>
                    <a:lnTo>
                      <a:pt x="1163518" y="4367"/>
                    </a:lnTo>
                    <a:lnTo>
                      <a:pt x="941742" y="184223"/>
                    </a:lnTo>
                    <a:lnTo>
                      <a:pt x="240301" y="184223"/>
                    </a:lnTo>
                    <a:lnTo>
                      <a:pt x="0" y="1318520"/>
                    </a:lnTo>
                    <a:lnTo>
                      <a:pt x="1498589" y="1318520"/>
                    </a:lnTo>
                    <a:lnTo>
                      <a:pt x="1498589" y="1318519"/>
                    </a:lnTo>
                    <a:lnTo>
                      <a:pt x="1554139" y="1318519"/>
                    </a:lnTo>
                    <a:lnTo>
                      <a:pt x="1817867" y="139977"/>
                    </a:lnTo>
                    <a:lnTo>
                      <a:pt x="1681103" y="5"/>
                    </a:lnTo>
                    <a:lnTo>
                      <a:pt x="1168903" y="5"/>
                    </a:lnTo>
                    <a:close/>
                  </a:path>
                </a:pathLst>
              </a:custGeom>
              <a:solidFill>
                <a:srgbClr val="2F549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11"/>
              <p:cNvSpPr/>
              <p:nvPr/>
            </p:nvSpPr>
            <p:spPr>
              <a:xfrm>
                <a:off x="4398229" y="3111690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9525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11"/>
              <p:cNvSpPr/>
              <p:nvPr/>
            </p:nvSpPr>
            <p:spPr>
              <a:xfrm rot="335292">
                <a:off x="4468035" y="3042682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9525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11"/>
              <p:cNvSpPr/>
              <p:nvPr/>
            </p:nvSpPr>
            <p:spPr>
              <a:xfrm rot="775497">
                <a:off x="4540330" y="2965048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9525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11"/>
              <p:cNvSpPr/>
              <p:nvPr/>
            </p:nvSpPr>
            <p:spPr>
              <a:xfrm>
                <a:off x="4398229" y="2838375"/>
                <a:ext cx="1849189" cy="1232263"/>
              </a:xfrm>
              <a:custGeom>
                <a:avLst/>
                <a:gdLst/>
                <a:ahLst/>
                <a:cxnLst/>
                <a:rect l="l" t="t" r="r" b="b"/>
                <a:pathLst>
                  <a:path w="1849189" h="1232263" extrusionOk="0">
                    <a:moveTo>
                      <a:pt x="1168903" y="0"/>
                    </a:moveTo>
                    <a:lnTo>
                      <a:pt x="1168903" y="4"/>
                    </a:lnTo>
                    <a:lnTo>
                      <a:pt x="1849189" y="4"/>
                    </a:lnTo>
                    <a:lnTo>
                      <a:pt x="1554139" y="1232262"/>
                    </a:lnTo>
                    <a:lnTo>
                      <a:pt x="1514310" y="1232262"/>
                    </a:lnTo>
                    <a:lnTo>
                      <a:pt x="1514310" y="1232263"/>
                    </a:lnTo>
                    <a:lnTo>
                      <a:pt x="0" y="1232263"/>
                    </a:lnTo>
                    <a:lnTo>
                      <a:pt x="224580" y="172171"/>
                    </a:lnTo>
                    <a:lnTo>
                      <a:pt x="1123271" y="172171"/>
                    </a:lnTo>
                    <a:lnTo>
                      <a:pt x="1123271" y="172170"/>
                    </a:lnTo>
                    <a:lnTo>
                      <a:pt x="941742" y="172170"/>
                    </a:lnTo>
                    <a:lnTo>
                      <a:pt x="1163518" y="4082"/>
                    </a:lnTo>
                    <a:lnTo>
                      <a:pt x="1164494" y="4"/>
                    </a:lnTo>
                    <a:lnTo>
                      <a:pt x="1168898" y="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11"/>
              <p:cNvSpPr/>
              <p:nvPr/>
            </p:nvSpPr>
            <p:spPr>
              <a:xfrm>
                <a:off x="4398229" y="3713721"/>
                <a:ext cx="1635329" cy="356915"/>
              </a:xfrm>
              <a:custGeom>
                <a:avLst/>
                <a:gdLst/>
                <a:ahLst/>
                <a:cxnLst/>
                <a:rect l="l" t="t" r="r" b="b"/>
                <a:pathLst>
                  <a:path w="1639597" h="356915" extrusionOk="0">
                    <a:moveTo>
                      <a:pt x="1639597" y="0"/>
                    </a:moveTo>
                    <a:lnTo>
                      <a:pt x="1554137" y="356915"/>
                    </a:lnTo>
                    <a:lnTo>
                      <a:pt x="0" y="356915"/>
                    </a:lnTo>
                    <a:close/>
                  </a:path>
                </a:pathLst>
              </a:custGeom>
              <a:solidFill>
                <a:srgbClr val="2F549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7" name="Google Shape;287;p11"/>
            <p:cNvSpPr/>
            <p:nvPr/>
          </p:nvSpPr>
          <p:spPr>
            <a:xfrm>
              <a:off x="1858667" y="1830935"/>
              <a:ext cx="2189245" cy="10940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>
                  <a:solidFill>
                    <a:srgbClr val="2F5597"/>
                  </a:solidFill>
                  <a:latin typeface="Arial"/>
                  <a:ea typeface="Arial"/>
                  <a:cs typeface="Arial"/>
                  <a:sym typeface="Arial"/>
                </a:rPr>
                <a:t>Constantes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Representa um </a:t>
              </a:r>
              <a:r>
                <a:rPr lang="pt-BR" sz="18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valor fixo </a:t>
              </a: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durante toda a execução do programa.</a:t>
              </a:r>
              <a:endParaRPr/>
            </a:p>
          </p:txBody>
        </p:sp>
      </p:grpSp>
      <p:grpSp>
        <p:nvGrpSpPr>
          <p:cNvPr id="288" name="Google Shape;288;p11"/>
          <p:cNvGrpSpPr/>
          <p:nvPr/>
        </p:nvGrpSpPr>
        <p:grpSpPr>
          <a:xfrm>
            <a:off x="4644008" y="1839400"/>
            <a:ext cx="3955585" cy="1094009"/>
            <a:chOff x="92328" y="4135191"/>
            <a:chExt cx="3955585" cy="1094009"/>
          </a:xfrm>
        </p:grpSpPr>
        <p:grpSp>
          <p:nvGrpSpPr>
            <p:cNvPr id="289" name="Google Shape;289;p11"/>
            <p:cNvGrpSpPr/>
            <p:nvPr/>
          </p:nvGrpSpPr>
          <p:grpSpPr>
            <a:xfrm>
              <a:off x="92328" y="4181279"/>
              <a:ext cx="1583093" cy="1001834"/>
              <a:chOff x="4136627" y="2734860"/>
              <a:chExt cx="2110791" cy="1335778"/>
            </a:xfrm>
          </p:grpSpPr>
          <p:sp>
            <p:nvSpPr>
              <p:cNvPr id="290" name="Google Shape;290;p11"/>
              <p:cNvSpPr/>
              <p:nvPr/>
            </p:nvSpPr>
            <p:spPr>
              <a:xfrm flipH="1">
                <a:off x="4136627" y="2734860"/>
                <a:ext cx="1817867" cy="1318520"/>
              </a:xfrm>
              <a:custGeom>
                <a:avLst/>
                <a:gdLst/>
                <a:ahLst/>
                <a:cxnLst/>
                <a:rect l="l" t="t" r="r" b="b"/>
                <a:pathLst>
                  <a:path w="1817867" h="1318520" extrusionOk="0">
                    <a:moveTo>
                      <a:pt x="1168903" y="0"/>
                    </a:moveTo>
                    <a:lnTo>
                      <a:pt x="1168897" y="5"/>
                    </a:lnTo>
                    <a:lnTo>
                      <a:pt x="1164494" y="5"/>
                    </a:lnTo>
                    <a:lnTo>
                      <a:pt x="1163518" y="4367"/>
                    </a:lnTo>
                    <a:lnTo>
                      <a:pt x="941742" y="184223"/>
                    </a:lnTo>
                    <a:lnTo>
                      <a:pt x="240301" y="184223"/>
                    </a:lnTo>
                    <a:lnTo>
                      <a:pt x="0" y="1318520"/>
                    </a:lnTo>
                    <a:lnTo>
                      <a:pt x="1498589" y="1318520"/>
                    </a:lnTo>
                    <a:lnTo>
                      <a:pt x="1498589" y="1318519"/>
                    </a:lnTo>
                    <a:lnTo>
                      <a:pt x="1554139" y="1318519"/>
                    </a:lnTo>
                    <a:lnTo>
                      <a:pt x="1817867" y="139977"/>
                    </a:lnTo>
                    <a:lnTo>
                      <a:pt x="1681103" y="5"/>
                    </a:lnTo>
                    <a:lnTo>
                      <a:pt x="1168903" y="5"/>
                    </a:lnTo>
                    <a:close/>
                  </a:path>
                </a:pathLst>
              </a:custGeom>
              <a:solidFill>
                <a:srgbClr val="C55A1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1"/>
              <p:cNvSpPr/>
              <p:nvPr/>
            </p:nvSpPr>
            <p:spPr>
              <a:xfrm>
                <a:off x="4398229" y="3111690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9525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1"/>
              <p:cNvSpPr/>
              <p:nvPr/>
            </p:nvSpPr>
            <p:spPr>
              <a:xfrm rot="335292">
                <a:off x="4468035" y="3042682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9525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1"/>
              <p:cNvSpPr/>
              <p:nvPr/>
            </p:nvSpPr>
            <p:spPr>
              <a:xfrm rot="775497">
                <a:off x="4540330" y="2965048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9525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1"/>
              <p:cNvSpPr/>
              <p:nvPr/>
            </p:nvSpPr>
            <p:spPr>
              <a:xfrm>
                <a:off x="4398229" y="2838375"/>
                <a:ext cx="1849189" cy="1232263"/>
              </a:xfrm>
              <a:custGeom>
                <a:avLst/>
                <a:gdLst/>
                <a:ahLst/>
                <a:cxnLst/>
                <a:rect l="l" t="t" r="r" b="b"/>
                <a:pathLst>
                  <a:path w="1849189" h="1232263" extrusionOk="0">
                    <a:moveTo>
                      <a:pt x="1168903" y="0"/>
                    </a:moveTo>
                    <a:lnTo>
                      <a:pt x="1168903" y="4"/>
                    </a:lnTo>
                    <a:lnTo>
                      <a:pt x="1849189" y="4"/>
                    </a:lnTo>
                    <a:lnTo>
                      <a:pt x="1554139" y="1232262"/>
                    </a:lnTo>
                    <a:lnTo>
                      <a:pt x="1514310" y="1232262"/>
                    </a:lnTo>
                    <a:lnTo>
                      <a:pt x="1514310" y="1232263"/>
                    </a:lnTo>
                    <a:lnTo>
                      <a:pt x="0" y="1232263"/>
                    </a:lnTo>
                    <a:lnTo>
                      <a:pt x="224580" y="172171"/>
                    </a:lnTo>
                    <a:lnTo>
                      <a:pt x="1123271" y="172171"/>
                    </a:lnTo>
                    <a:lnTo>
                      <a:pt x="1123271" y="172170"/>
                    </a:lnTo>
                    <a:lnTo>
                      <a:pt x="941742" y="172170"/>
                    </a:lnTo>
                    <a:lnTo>
                      <a:pt x="1163518" y="4082"/>
                    </a:lnTo>
                    <a:lnTo>
                      <a:pt x="1164494" y="4"/>
                    </a:lnTo>
                    <a:lnTo>
                      <a:pt x="1168898" y="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11"/>
              <p:cNvSpPr/>
              <p:nvPr/>
            </p:nvSpPr>
            <p:spPr>
              <a:xfrm>
                <a:off x="4398229" y="3713721"/>
                <a:ext cx="1635329" cy="356915"/>
              </a:xfrm>
              <a:custGeom>
                <a:avLst/>
                <a:gdLst/>
                <a:ahLst/>
                <a:cxnLst/>
                <a:rect l="l" t="t" r="r" b="b"/>
                <a:pathLst>
                  <a:path w="1639597" h="356915" extrusionOk="0">
                    <a:moveTo>
                      <a:pt x="1639597" y="0"/>
                    </a:moveTo>
                    <a:lnTo>
                      <a:pt x="1554137" y="356915"/>
                    </a:lnTo>
                    <a:lnTo>
                      <a:pt x="0" y="356915"/>
                    </a:lnTo>
                    <a:close/>
                  </a:path>
                </a:pathLst>
              </a:custGeom>
              <a:solidFill>
                <a:srgbClr val="C55A1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6" name="Google Shape;296;p11"/>
            <p:cNvSpPr/>
            <p:nvPr/>
          </p:nvSpPr>
          <p:spPr>
            <a:xfrm>
              <a:off x="1858667" y="4135191"/>
              <a:ext cx="2189246" cy="10940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>
                  <a:solidFill>
                    <a:srgbClr val="C55A11"/>
                  </a:solidFill>
                  <a:latin typeface="Arial"/>
                  <a:ea typeface="Arial"/>
                  <a:cs typeface="Arial"/>
                  <a:sym typeface="Arial"/>
                </a:rPr>
                <a:t>Variáveis</a:t>
              </a:r>
              <a:endParaRPr sz="18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Representa um </a:t>
              </a:r>
              <a:r>
                <a:rPr lang="pt-BR" sz="18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valor que pode ser alterado </a:t>
              </a: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durante a execução do programa.</a:t>
              </a:r>
              <a:endParaRPr/>
            </a:p>
          </p:txBody>
        </p:sp>
      </p:grpSp>
      <p:pic>
        <p:nvPicPr>
          <p:cNvPr id="297" name="Google Shape;29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9470" y="3501008"/>
            <a:ext cx="6778914" cy="2664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"/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Variáveis e Constantes</a:t>
            </a:r>
            <a:endParaRPr/>
          </a:p>
        </p:txBody>
      </p:sp>
      <p:pic>
        <p:nvPicPr>
          <p:cNvPr id="303" name="Google Shape;30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9470" y="3501008"/>
            <a:ext cx="6778914" cy="266429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2"/>
          <p:cNvSpPr/>
          <p:nvPr/>
        </p:nvSpPr>
        <p:spPr>
          <a:xfrm>
            <a:off x="2555776" y="4581128"/>
            <a:ext cx="5040560" cy="360040"/>
          </a:xfrm>
          <a:prstGeom prst="rect">
            <a:avLst/>
          </a:prstGeom>
          <a:noFill/>
          <a:ln w="28575" cap="flat" cmpd="sng">
            <a:solidFill>
              <a:srgbClr val="ED145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2"/>
          <p:cNvSpPr/>
          <p:nvPr/>
        </p:nvSpPr>
        <p:spPr>
          <a:xfrm>
            <a:off x="1547664" y="4935962"/>
            <a:ext cx="1872208" cy="321838"/>
          </a:xfrm>
          <a:prstGeom prst="rect">
            <a:avLst/>
          </a:prstGeom>
          <a:noFill/>
          <a:ln w="28575" cap="flat" cmpd="sng">
            <a:solidFill>
              <a:srgbClr val="ED145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6" name="Google Shape;306;p12"/>
          <p:cNvGrpSpPr/>
          <p:nvPr/>
        </p:nvGrpSpPr>
        <p:grpSpPr>
          <a:xfrm>
            <a:off x="4644008" y="1839400"/>
            <a:ext cx="3955585" cy="1094009"/>
            <a:chOff x="92328" y="4135191"/>
            <a:chExt cx="3955585" cy="1094009"/>
          </a:xfrm>
        </p:grpSpPr>
        <p:grpSp>
          <p:nvGrpSpPr>
            <p:cNvPr id="307" name="Google Shape;307;p12"/>
            <p:cNvGrpSpPr/>
            <p:nvPr/>
          </p:nvGrpSpPr>
          <p:grpSpPr>
            <a:xfrm>
              <a:off x="92328" y="4181279"/>
              <a:ext cx="1583093" cy="1001834"/>
              <a:chOff x="4136627" y="2734860"/>
              <a:chExt cx="2110791" cy="1335778"/>
            </a:xfrm>
          </p:grpSpPr>
          <p:sp>
            <p:nvSpPr>
              <p:cNvPr id="308" name="Google Shape;308;p12"/>
              <p:cNvSpPr/>
              <p:nvPr/>
            </p:nvSpPr>
            <p:spPr>
              <a:xfrm flipH="1">
                <a:off x="4136627" y="2734860"/>
                <a:ext cx="1817867" cy="1318520"/>
              </a:xfrm>
              <a:custGeom>
                <a:avLst/>
                <a:gdLst/>
                <a:ahLst/>
                <a:cxnLst/>
                <a:rect l="l" t="t" r="r" b="b"/>
                <a:pathLst>
                  <a:path w="1817867" h="1318520" extrusionOk="0">
                    <a:moveTo>
                      <a:pt x="1168903" y="0"/>
                    </a:moveTo>
                    <a:lnTo>
                      <a:pt x="1168897" y="5"/>
                    </a:lnTo>
                    <a:lnTo>
                      <a:pt x="1164494" y="5"/>
                    </a:lnTo>
                    <a:lnTo>
                      <a:pt x="1163518" y="4367"/>
                    </a:lnTo>
                    <a:lnTo>
                      <a:pt x="941742" y="184223"/>
                    </a:lnTo>
                    <a:lnTo>
                      <a:pt x="240301" y="184223"/>
                    </a:lnTo>
                    <a:lnTo>
                      <a:pt x="0" y="1318520"/>
                    </a:lnTo>
                    <a:lnTo>
                      <a:pt x="1498589" y="1318520"/>
                    </a:lnTo>
                    <a:lnTo>
                      <a:pt x="1498589" y="1318519"/>
                    </a:lnTo>
                    <a:lnTo>
                      <a:pt x="1554139" y="1318519"/>
                    </a:lnTo>
                    <a:lnTo>
                      <a:pt x="1817867" y="139977"/>
                    </a:lnTo>
                    <a:lnTo>
                      <a:pt x="1681103" y="5"/>
                    </a:lnTo>
                    <a:lnTo>
                      <a:pt x="1168903" y="5"/>
                    </a:lnTo>
                    <a:close/>
                  </a:path>
                </a:pathLst>
              </a:custGeom>
              <a:solidFill>
                <a:srgbClr val="C55A1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398229" y="3111690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9525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 rot="335292">
                <a:off x="4468035" y="3042682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9525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 rot="775497">
                <a:off x="4540330" y="2965048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9525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398229" y="2838375"/>
                <a:ext cx="1849189" cy="1232263"/>
              </a:xfrm>
              <a:custGeom>
                <a:avLst/>
                <a:gdLst/>
                <a:ahLst/>
                <a:cxnLst/>
                <a:rect l="l" t="t" r="r" b="b"/>
                <a:pathLst>
                  <a:path w="1849189" h="1232263" extrusionOk="0">
                    <a:moveTo>
                      <a:pt x="1168903" y="0"/>
                    </a:moveTo>
                    <a:lnTo>
                      <a:pt x="1168903" y="4"/>
                    </a:lnTo>
                    <a:lnTo>
                      <a:pt x="1849189" y="4"/>
                    </a:lnTo>
                    <a:lnTo>
                      <a:pt x="1554139" y="1232262"/>
                    </a:lnTo>
                    <a:lnTo>
                      <a:pt x="1514310" y="1232262"/>
                    </a:lnTo>
                    <a:lnTo>
                      <a:pt x="1514310" y="1232263"/>
                    </a:lnTo>
                    <a:lnTo>
                      <a:pt x="0" y="1232263"/>
                    </a:lnTo>
                    <a:lnTo>
                      <a:pt x="224580" y="172171"/>
                    </a:lnTo>
                    <a:lnTo>
                      <a:pt x="1123271" y="172171"/>
                    </a:lnTo>
                    <a:lnTo>
                      <a:pt x="1123271" y="172170"/>
                    </a:lnTo>
                    <a:lnTo>
                      <a:pt x="941742" y="172170"/>
                    </a:lnTo>
                    <a:lnTo>
                      <a:pt x="1163518" y="4082"/>
                    </a:lnTo>
                    <a:lnTo>
                      <a:pt x="1164494" y="4"/>
                    </a:lnTo>
                    <a:lnTo>
                      <a:pt x="1168898" y="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229" y="3713721"/>
                <a:ext cx="1635329" cy="356915"/>
              </a:xfrm>
              <a:custGeom>
                <a:avLst/>
                <a:gdLst/>
                <a:ahLst/>
                <a:cxnLst/>
                <a:rect l="l" t="t" r="r" b="b"/>
                <a:pathLst>
                  <a:path w="1639597" h="356915" extrusionOk="0">
                    <a:moveTo>
                      <a:pt x="1639597" y="0"/>
                    </a:moveTo>
                    <a:lnTo>
                      <a:pt x="1554137" y="356915"/>
                    </a:lnTo>
                    <a:lnTo>
                      <a:pt x="0" y="356915"/>
                    </a:lnTo>
                    <a:close/>
                  </a:path>
                </a:pathLst>
              </a:custGeom>
              <a:solidFill>
                <a:srgbClr val="C55A1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4" name="Google Shape;314;p12"/>
            <p:cNvSpPr/>
            <p:nvPr/>
          </p:nvSpPr>
          <p:spPr>
            <a:xfrm>
              <a:off x="1858667" y="4135191"/>
              <a:ext cx="2189246" cy="10940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>
                  <a:solidFill>
                    <a:srgbClr val="C55A11"/>
                  </a:solidFill>
                  <a:latin typeface="Arial"/>
                  <a:ea typeface="Arial"/>
                  <a:cs typeface="Arial"/>
                  <a:sym typeface="Arial"/>
                </a:rPr>
                <a:t>Variáveis</a:t>
              </a:r>
              <a:endParaRPr sz="18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Representa um </a:t>
              </a:r>
              <a:r>
                <a:rPr lang="pt-BR" sz="18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valor que pode ser alterado </a:t>
              </a: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durante a execução do programa.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3"/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Variáveis e Constantes</a:t>
            </a:r>
            <a:endParaRPr/>
          </a:p>
        </p:txBody>
      </p:sp>
      <p:pic>
        <p:nvPicPr>
          <p:cNvPr id="320" name="Google Shape;32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9470" y="3501008"/>
            <a:ext cx="6778914" cy="266429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3"/>
          <p:cNvSpPr/>
          <p:nvPr/>
        </p:nvSpPr>
        <p:spPr>
          <a:xfrm>
            <a:off x="4638927" y="5210215"/>
            <a:ext cx="437129" cy="321838"/>
          </a:xfrm>
          <a:prstGeom prst="rect">
            <a:avLst/>
          </a:prstGeom>
          <a:noFill/>
          <a:ln w="28575" cap="flat" cmpd="sng">
            <a:solidFill>
              <a:srgbClr val="ED145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2" name="Google Shape;322;p13"/>
          <p:cNvGrpSpPr/>
          <p:nvPr/>
        </p:nvGrpSpPr>
        <p:grpSpPr>
          <a:xfrm>
            <a:off x="472400" y="1830935"/>
            <a:ext cx="3955584" cy="1094009"/>
            <a:chOff x="92328" y="1830935"/>
            <a:chExt cx="3955584" cy="1094009"/>
          </a:xfrm>
        </p:grpSpPr>
        <p:grpSp>
          <p:nvGrpSpPr>
            <p:cNvPr id="323" name="Google Shape;323;p13"/>
            <p:cNvGrpSpPr/>
            <p:nvPr/>
          </p:nvGrpSpPr>
          <p:grpSpPr>
            <a:xfrm>
              <a:off x="92328" y="1877022"/>
              <a:ext cx="1583093" cy="1001834"/>
              <a:chOff x="4136627" y="2734860"/>
              <a:chExt cx="2110791" cy="1335778"/>
            </a:xfrm>
          </p:grpSpPr>
          <p:sp>
            <p:nvSpPr>
              <p:cNvPr id="324" name="Google Shape;324;p13"/>
              <p:cNvSpPr/>
              <p:nvPr/>
            </p:nvSpPr>
            <p:spPr>
              <a:xfrm flipH="1">
                <a:off x="4136627" y="2734860"/>
                <a:ext cx="1817867" cy="1318520"/>
              </a:xfrm>
              <a:custGeom>
                <a:avLst/>
                <a:gdLst/>
                <a:ahLst/>
                <a:cxnLst/>
                <a:rect l="l" t="t" r="r" b="b"/>
                <a:pathLst>
                  <a:path w="1817867" h="1318520" extrusionOk="0">
                    <a:moveTo>
                      <a:pt x="1168903" y="0"/>
                    </a:moveTo>
                    <a:lnTo>
                      <a:pt x="1168897" y="5"/>
                    </a:lnTo>
                    <a:lnTo>
                      <a:pt x="1164494" y="5"/>
                    </a:lnTo>
                    <a:lnTo>
                      <a:pt x="1163518" y="4367"/>
                    </a:lnTo>
                    <a:lnTo>
                      <a:pt x="941742" y="184223"/>
                    </a:lnTo>
                    <a:lnTo>
                      <a:pt x="240301" y="184223"/>
                    </a:lnTo>
                    <a:lnTo>
                      <a:pt x="0" y="1318520"/>
                    </a:lnTo>
                    <a:lnTo>
                      <a:pt x="1498589" y="1318520"/>
                    </a:lnTo>
                    <a:lnTo>
                      <a:pt x="1498589" y="1318519"/>
                    </a:lnTo>
                    <a:lnTo>
                      <a:pt x="1554139" y="1318519"/>
                    </a:lnTo>
                    <a:lnTo>
                      <a:pt x="1817867" y="139977"/>
                    </a:lnTo>
                    <a:lnTo>
                      <a:pt x="1681103" y="5"/>
                    </a:lnTo>
                    <a:lnTo>
                      <a:pt x="1168903" y="5"/>
                    </a:lnTo>
                    <a:close/>
                  </a:path>
                </a:pathLst>
              </a:custGeom>
              <a:solidFill>
                <a:srgbClr val="2F549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3"/>
              <p:cNvSpPr/>
              <p:nvPr/>
            </p:nvSpPr>
            <p:spPr>
              <a:xfrm>
                <a:off x="4398229" y="3111690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9525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3"/>
              <p:cNvSpPr/>
              <p:nvPr/>
            </p:nvSpPr>
            <p:spPr>
              <a:xfrm rot="335292">
                <a:off x="4468035" y="3042682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9525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3"/>
              <p:cNvSpPr/>
              <p:nvPr/>
            </p:nvSpPr>
            <p:spPr>
              <a:xfrm rot="775497">
                <a:off x="4540330" y="2965048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9525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3"/>
              <p:cNvSpPr/>
              <p:nvPr/>
            </p:nvSpPr>
            <p:spPr>
              <a:xfrm>
                <a:off x="4398229" y="2838375"/>
                <a:ext cx="1849189" cy="1232263"/>
              </a:xfrm>
              <a:custGeom>
                <a:avLst/>
                <a:gdLst/>
                <a:ahLst/>
                <a:cxnLst/>
                <a:rect l="l" t="t" r="r" b="b"/>
                <a:pathLst>
                  <a:path w="1849189" h="1232263" extrusionOk="0">
                    <a:moveTo>
                      <a:pt x="1168903" y="0"/>
                    </a:moveTo>
                    <a:lnTo>
                      <a:pt x="1168903" y="4"/>
                    </a:lnTo>
                    <a:lnTo>
                      <a:pt x="1849189" y="4"/>
                    </a:lnTo>
                    <a:lnTo>
                      <a:pt x="1554139" y="1232262"/>
                    </a:lnTo>
                    <a:lnTo>
                      <a:pt x="1514310" y="1232262"/>
                    </a:lnTo>
                    <a:lnTo>
                      <a:pt x="1514310" y="1232263"/>
                    </a:lnTo>
                    <a:lnTo>
                      <a:pt x="0" y="1232263"/>
                    </a:lnTo>
                    <a:lnTo>
                      <a:pt x="224580" y="172171"/>
                    </a:lnTo>
                    <a:lnTo>
                      <a:pt x="1123271" y="172171"/>
                    </a:lnTo>
                    <a:lnTo>
                      <a:pt x="1123271" y="172170"/>
                    </a:lnTo>
                    <a:lnTo>
                      <a:pt x="941742" y="172170"/>
                    </a:lnTo>
                    <a:lnTo>
                      <a:pt x="1163518" y="4082"/>
                    </a:lnTo>
                    <a:lnTo>
                      <a:pt x="1164494" y="4"/>
                    </a:lnTo>
                    <a:lnTo>
                      <a:pt x="1168898" y="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3"/>
              <p:cNvSpPr/>
              <p:nvPr/>
            </p:nvSpPr>
            <p:spPr>
              <a:xfrm>
                <a:off x="4398229" y="3713721"/>
                <a:ext cx="1635329" cy="356915"/>
              </a:xfrm>
              <a:custGeom>
                <a:avLst/>
                <a:gdLst/>
                <a:ahLst/>
                <a:cxnLst/>
                <a:rect l="l" t="t" r="r" b="b"/>
                <a:pathLst>
                  <a:path w="1639597" h="356915" extrusionOk="0">
                    <a:moveTo>
                      <a:pt x="1639597" y="0"/>
                    </a:moveTo>
                    <a:lnTo>
                      <a:pt x="1554137" y="356915"/>
                    </a:lnTo>
                    <a:lnTo>
                      <a:pt x="0" y="356915"/>
                    </a:lnTo>
                    <a:close/>
                  </a:path>
                </a:pathLst>
              </a:custGeom>
              <a:solidFill>
                <a:srgbClr val="2F549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0" name="Google Shape;330;p13"/>
            <p:cNvSpPr/>
            <p:nvPr/>
          </p:nvSpPr>
          <p:spPr>
            <a:xfrm>
              <a:off x="1858667" y="1830935"/>
              <a:ext cx="2189245" cy="10940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>
                  <a:solidFill>
                    <a:srgbClr val="2F5597"/>
                  </a:solidFill>
                  <a:latin typeface="Arial"/>
                  <a:ea typeface="Arial"/>
                  <a:cs typeface="Arial"/>
                  <a:sym typeface="Arial"/>
                </a:rPr>
                <a:t>Constantes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Representa um </a:t>
              </a:r>
              <a:r>
                <a:rPr lang="pt-BR" sz="18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valor fixo </a:t>
              </a: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durante toda a execução do programa.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4"/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Variáveis e Constantes</a:t>
            </a:r>
            <a:endParaRPr/>
          </a:p>
        </p:txBody>
      </p:sp>
      <p:grpSp>
        <p:nvGrpSpPr>
          <p:cNvPr id="336" name="Google Shape;336;p14"/>
          <p:cNvGrpSpPr/>
          <p:nvPr/>
        </p:nvGrpSpPr>
        <p:grpSpPr>
          <a:xfrm>
            <a:off x="479037" y="3882177"/>
            <a:ext cx="8228545" cy="1016416"/>
            <a:chOff x="638716" y="4855465"/>
            <a:chExt cx="10971393" cy="1490743"/>
          </a:xfrm>
        </p:grpSpPr>
        <p:sp>
          <p:nvSpPr>
            <p:cNvPr id="337" name="Google Shape;337;p14"/>
            <p:cNvSpPr/>
            <p:nvPr/>
          </p:nvSpPr>
          <p:spPr>
            <a:xfrm>
              <a:off x="1378424" y="4855465"/>
              <a:ext cx="10231685" cy="14907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45700" rIns="4320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ED265B"/>
                </a:buClr>
                <a:buSzPts val="1900"/>
                <a:buFont typeface="Arial"/>
                <a:buNone/>
              </a:pPr>
              <a:r>
                <a:rPr lang="pt-BR" sz="1600" b="1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Alfanumérico</a:t>
              </a:r>
              <a:r>
                <a:rPr lang="pt-BR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pt-B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combinação de números e letras, podendo conter só letras ou só números, mas não pode executar operações matemáticas;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pt-BR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Exemplo: “teste01”</a:t>
              </a:r>
              <a:endParaRPr sz="1100"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638716" y="4864959"/>
              <a:ext cx="1046053" cy="1481247"/>
            </a:xfrm>
            <a:prstGeom prst="homePlate">
              <a:avLst>
                <a:gd name="adj" fmla="val 2732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" name="Google Shape;339;p14"/>
          <p:cNvGrpSpPr/>
          <p:nvPr/>
        </p:nvGrpSpPr>
        <p:grpSpPr>
          <a:xfrm>
            <a:off x="479036" y="2651549"/>
            <a:ext cx="8228546" cy="1018294"/>
            <a:chOff x="638714" y="3080502"/>
            <a:chExt cx="10971395" cy="1493498"/>
          </a:xfrm>
        </p:grpSpPr>
        <p:sp>
          <p:nvSpPr>
            <p:cNvPr id="340" name="Google Shape;340;p14"/>
            <p:cNvSpPr/>
            <p:nvPr/>
          </p:nvSpPr>
          <p:spPr>
            <a:xfrm>
              <a:off x="1378424" y="3083257"/>
              <a:ext cx="10231685" cy="14907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45700" rIns="4320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ED265B"/>
                </a:buClr>
                <a:buSzPts val="1900"/>
                <a:buFont typeface="Arial"/>
                <a:buNone/>
              </a:pPr>
              <a:r>
                <a:rPr lang="pt-BR" sz="1600" b="1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Caracteres</a:t>
              </a:r>
              <a:r>
                <a:rPr lang="pt-B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(char): Símbolos que não contém números, como nomes;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pt-BR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Exemplo ‘a’, ‘b’, ‘$’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pt-BR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Obs:</a:t>
              </a:r>
              <a:r>
                <a:rPr lang="pt-B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um conjunto de caracteres é chamado de </a:t>
              </a:r>
              <a:r>
                <a:rPr lang="pt-BR" sz="16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String: </a:t>
              </a:r>
              <a:r>
                <a:rPr lang="pt-BR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“palavra”</a:t>
              </a:r>
              <a:endParaRPr sz="1100"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638714" y="3080502"/>
              <a:ext cx="1088601" cy="1493498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14"/>
          <p:cNvGrpSpPr/>
          <p:nvPr/>
        </p:nvGrpSpPr>
        <p:grpSpPr>
          <a:xfrm>
            <a:off x="479036" y="1412776"/>
            <a:ext cx="8228546" cy="1025961"/>
            <a:chOff x="638714" y="1308295"/>
            <a:chExt cx="10971395" cy="1504743"/>
          </a:xfrm>
        </p:grpSpPr>
        <p:sp>
          <p:nvSpPr>
            <p:cNvPr id="343" name="Google Shape;343;p14"/>
            <p:cNvSpPr/>
            <p:nvPr/>
          </p:nvSpPr>
          <p:spPr>
            <a:xfrm>
              <a:off x="1378424" y="1308295"/>
              <a:ext cx="10231685" cy="14907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ED265B"/>
                </a:buClr>
                <a:buSzPts val="1900"/>
                <a:buFont typeface="Arial"/>
                <a:buNone/>
              </a:pPr>
              <a:r>
                <a:rPr lang="pt-BR" sz="1600" b="1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Numérico</a:t>
              </a:r>
              <a:r>
                <a:rPr lang="pt-BR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pt-B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Inteiros (int) ou reais (float), podendo ser usado para cálculos matemáticos;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pt-BR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Exemplo: 1, 0, 3.14</a:t>
              </a:r>
              <a:endParaRPr sz="1100"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638714" y="1308295"/>
              <a:ext cx="1075482" cy="1504743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p14"/>
          <p:cNvGrpSpPr/>
          <p:nvPr/>
        </p:nvGrpSpPr>
        <p:grpSpPr>
          <a:xfrm>
            <a:off x="467544" y="5076880"/>
            <a:ext cx="8228545" cy="1016416"/>
            <a:chOff x="638716" y="4855465"/>
            <a:chExt cx="10971393" cy="1490743"/>
          </a:xfrm>
        </p:grpSpPr>
        <p:sp>
          <p:nvSpPr>
            <p:cNvPr id="346" name="Google Shape;346;p14"/>
            <p:cNvSpPr/>
            <p:nvPr/>
          </p:nvSpPr>
          <p:spPr>
            <a:xfrm>
              <a:off x="1378424" y="4855465"/>
              <a:ext cx="10231685" cy="14907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45700" rIns="4320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ED265B"/>
                </a:buClr>
                <a:buSzPts val="1900"/>
                <a:buFont typeface="Arial"/>
                <a:buNone/>
              </a:pPr>
              <a:r>
                <a:rPr lang="pt-BR" sz="1600" b="1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Lógica / booleana</a:t>
              </a:r>
              <a:r>
                <a:rPr lang="pt-BR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pt-B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Verdadeiro ou falso;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pt-BR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Exemplo: “true”, “false,” “TRUE”, “FALSE”.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pt-BR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Obs:</a:t>
              </a:r>
              <a:r>
                <a:rPr lang="pt-B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Algumas linguagens atribuem falso ao valor 0 e verdadeiro a qualquer outro valor diferente de 0</a:t>
              </a:r>
              <a:endParaRPr sz="1100"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638716" y="4864959"/>
              <a:ext cx="1046053" cy="1481247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5"/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Operadores Aritméticos</a:t>
            </a:r>
            <a:endParaRPr/>
          </a:p>
        </p:txBody>
      </p:sp>
      <p:graphicFrame>
        <p:nvGraphicFramePr>
          <p:cNvPr id="353" name="Google Shape;353;p15"/>
          <p:cNvGraphicFramePr/>
          <p:nvPr/>
        </p:nvGraphicFramePr>
        <p:xfrm>
          <a:off x="1295636" y="1834525"/>
          <a:ext cx="6552725" cy="2682300"/>
        </p:xfrm>
        <a:graphic>
          <a:graphicData uri="http://schemas.openxmlformats.org/drawingml/2006/table">
            <a:tbl>
              <a:tblPr firstRow="1" bandRow="1">
                <a:noFill/>
                <a:tableStyleId>{D6FAB91B-20DF-4636-9139-463B1650E42E}</a:tableStyleId>
              </a:tblPr>
              <a:tblGrid>
                <a:gridCol w="308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5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Operação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Símbolo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Exemplo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Adição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+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Add = 10 + 2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Subtração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Sub = 10 – 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Multiplicação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Mult = 10 * 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Divisão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Div = 10 / 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Resto (divisão)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%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Rest = 10 % 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54" name="Google Shape;354;p15"/>
          <p:cNvSpPr/>
          <p:nvPr/>
        </p:nvSpPr>
        <p:spPr>
          <a:xfrm>
            <a:off x="1295636" y="4437112"/>
            <a:ext cx="3259881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Ordem de execução: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1º Parênteses ();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2º Multiplicação ou divisão;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3º Soma ou subtração;</a:t>
            </a:r>
            <a:endParaRPr/>
          </a:p>
        </p:txBody>
      </p:sp>
      <p:grpSp>
        <p:nvGrpSpPr>
          <p:cNvPr id="355" name="Google Shape;355;p15"/>
          <p:cNvGrpSpPr/>
          <p:nvPr/>
        </p:nvGrpSpPr>
        <p:grpSpPr>
          <a:xfrm>
            <a:off x="323528" y="908720"/>
            <a:ext cx="5112568" cy="468411"/>
            <a:chOff x="539552" y="3593958"/>
            <a:chExt cx="5112568" cy="468411"/>
          </a:xfrm>
        </p:grpSpPr>
        <p:sp>
          <p:nvSpPr>
            <p:cNvPr id="356" name="Google Shape;356;p15"/>
            <p:cNvSpPr/>
            <p:nvPr/>
          </p:nvSpPr>
          <p:spPr>
            <a:xfrm>
              <a:off x="539552" y="3593958"/>
              <a:ext cx="468411" cy="468411"/>
            </a:xfrm>
            <a:prstGeom prst="rect">
              <a:avLst/>
            </a:prstGeom>
            <a:solidFill>
              <a:srgbClr val="ED145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5"/>
            <p:cNvSpPr txBox="1"/>
            <p:nvPr/>
          </p:nvSpPr>
          <p:spPr>
            <a:xfrm>
              <a:off x="1047836" y="3643497"/>
              <a:ext cx="46042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pt-BR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Usados para operações de dados numéricos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6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Lógica de Programação: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Operadores Aritméticos</a:t>
            </a:r>
            <a:endParaRPr/>
          </a:p>
        </p:txBody>
      </p:sp>
      <p:sp>
        <p:nvSpPr>
          <p:cNvPr id="363" name="Google Shape;363;p16"/>
          <p:cNvSpPr txBox="1"/>
          <p:nvPr/>
        </p:nvSpPr>
        <p:spPr>
          <a:xfrm>
            <a:off x="228600" y="6093296"/>
            <a:ext cx="79930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Ambiente on-line: </a:t>
            </a:r>
            <a:r>
              <a:rPr lang="pt-BR" sz="1800" u="sng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https://www.programiz.com/c-programming/online-compiler/</a:t>
            </a:r>
            <a:endParaRPr sz="1800">
              <a:solidFill>
                <a:srgbClr val="ED14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7684" y="1405668"/>
            <a:ext cx="5688632" cy="4687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7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Lógica de Programação: Operadores Relacionais</a:t>
            </a:r>
            <a:endParaRPr/>
          </a:p>
        </p:txBody>
      </p:sp>
      <p:graphicFrame>
        <p:nvGraphicFramePr>
          <p:cNvPr id="370" name="Google Shape;370;p17"/>
          <p:cNvGraphicFramePr/>
          <p:nvPr/>
        </p:nvGraphicFramePr>
        <p:xfrm>
          <a:off x="467544" y="2504415"/>
          <a:ext cx="8424925" cy="2652845"/>
        </p:xfrm>
        <a:graphic>
          <a:graphicData uri="http://schemas.openxmlformats.org/drawingml/2006/table">
            <a:tbl>
              <a:tblPr firstRow="1" bandRow="1">
                <a:noFill/>
                <a:tableStyleId>{D6FAB91B-20DF-4636-9139-463B1650E42E}</a:tableStyleId>
              </a:tblPr>
              <a:tblGrid>
                <a:gridCol w="144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u="none" strike="noStrike" cap="none"/>
                        <a:t>Operador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u="none" strike="noStrike" cap="none"/>
                        <a:t>Significado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u="none" strike="noStrike" cap="none"/>
                        <a:t>Na prática...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u="none" strike="noStrike" cap="none"/>
                        <a:t>==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u="none" strike="noStrike" cap="none"/>
                        <a:t>Igual 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u="none" strike="noStrike" cap="none"/>
                        <a:t>Verifica se uma variável é igual a outra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u="none" strike="noStrike" cap="none"/>
                        <a:t>!=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u="none" strike="noStrike" cap="none"/>
                        <a:t>Diferente 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u="none" strike="noStrike" cap="none"/>
                        <a:t>Verifica se uma variável é diferente da outra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u="none" strike="noStrike" cap="none"/>
                        <a:t>&lt;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u="none" strike="noStrike" cap="none"/>
                        <a:t>Menor 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u="none" strike="noStrike" cap="none"/>
                        <a:t>Verifica se uma variável é menor que a outra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u="none" strike="noStrike" cap="none"/>
                        <a:t>&gt;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u="none" strike="noStrike" cap="none"/>
                        <a:t>Maior 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u="none" strike="noStrike" cap="none"/>
                        <a:t>Verifica se uma variável é maior que a outra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u="none" strike="noStrike" cap="none"/>
                        <a:t>&lt;=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u="none" strike="noStrike" cap="none"/>
                        <a:t>Menor ou Igual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u="none" strike="noStrike" cap="none"/>
                        <a:t>Verifica se uma variável é menor ou igual a outra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u="none" strike="noStrike" cap="none"/>
                        <a:t>&gt;=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u="none" strike="noStrike" cap="none"/>
                        <a:t>Maior ou Igual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u="none" strike="noStrike" cap="none"/>
                        <a:t>Verifica se uma variável é maior ou igual a outra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71" name="Google Shape;371;p17"/>
          <p:cNvSpPr txBox="1"/>
          <p:nvPr/>
        </p:nvSpPr>
        <p:spPr>
          <a:xfrm>
            <a:off x="360039" y="1619508"/>
            <a:ext cx="831641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Usados para comparações (decisões), retornando valores lógicos (true ou false).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8"/>
          <p:cNvSpPr txBox="1"/>
          <p:nvPr/>
        </p:nvSpPr>
        <p:spPr>
          <a:xfrm>
            <a:off x="228600" y="6093296"/>
            <a:ext cx="79930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Ambiente on-line: </a:t>
            </a:r>
            <a:r>
              <a:rPr lang="pt-BR" sz="1800" u="sng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https://www.programiz.com/c-programming/online-compiler/</a:t>
            </a:r>
            <a:endParaRPr sz="1800">
              <a:solidFill>
                <a:srgbClr val="ED14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8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Lógica de Programação: Operadores Relacionais</a:t>
            </a:r>
            <a:endParaRPr/>
          </a:p>
        </p:txBody>
      </p:sp>
      <p:pic>
        <p:nvPicPr>
          <p:cNvPr id="378" name="Google Shape;37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6011" y="1453434"/>
            <a:ext cx="6231979" cy="4567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9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Lógica de Programação: Operadores Relacionais</a:t>
            </a:r>
            <a:endParaRPr/>
          </a:p>
        </p:txBody>
      </p:sp>
      <p:graphicFrame>
        <p:nvGraphicFramePr>
          <p:cNvPr id="384" name="Google Shape;384;p19"/>
          <p:cNvGraphicFramePr/>
          <p:nvPr/>
        </p:nvGraphicFramePr>
        <p:xfrm>
          <a:off x="2735796" y="2953623"/>
          <a:ext cx="3672400" cy="1555535"/>
        </p:xfrm>
        <a:graphic>
          <a:graphicData uri="http://schemas.openxmlformats.org/drawingml/2006/table">
            <a:tbl>
              <a:tblPr firstRow="1" bandRow="1">
                <a:noFill/>
                <a:tableStyleId>{D6FAB91B-20DF-4636-9139-463B1650E42E}</a:tableStyleId>
              </a:tblPr>
              <a:tblGrid>
                <a:gridCol w="144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u="none" strike="noStrike" cap="none"/>
                        <a:t>Operador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u="none" strike="noStrike" cap="none"/>
                        <a:t>Significado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u="none" strike="noStrike" cap="none"/>
                        <a:t>&amp;&amp;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u="none" strike="noStrike" cap="none"/>
                        <a:t>AND - E 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u="none" strike="noStrike" cap="none"/>
                        <a:t>||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u="none" strike="noStrike" cap="none"/>
                        <a:t>OR - OU 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u="none" strike="noStrike" cap="none"/>
                        <a:t>!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u="none" strike="noStrike" cap="none"/>
                        <a:t>NOT - Inversor 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85" name="Google Shape;385;p19"/>
          <p:cNvSpPr txBox="1"/>
          <p:nvPr/>
        </p:nvSpPr>
        <p:spPr>
          <a:xfrm>
            <a:off x="360039" y="1619508"/>
            <a:ext cx="83164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Usados para comparações (decisões), retornando valores lógicos.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Engenharia de Software</a:t>
            </a:r>
            <a:endParaRPr sz="3497" b="0" i="0" u="none" strike="noStrike" cap="none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EDGE COMPUTING &amp; COMPUTER SYSTEMS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471" y="103174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1784" y="34290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"/>
          <p:cNvSpPr txBox="1"/>
          <p:nvPr/>
        </p:nvSpPr>
        <p:spPr>
          <a:xfrm>
            <a:off x="1683010" y="3105835"/>
            <a:ext cx="577798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03 – Lógica de Programação</a:t>
            </a:r>
            <a:endParaRPr/>
          </a:p>
        </p:txBody>
      </p:sp>
      <p:grpSp>
        <p:nvGrpSpPr>
          <p:cNvPr id="136" name="Google Shape;136;p2"/>
          <p:cNvGrpSpPr/>
          <p:nvPr/>
        </p:nvGrpSpPr>
        <p:grpSpPr>
          <a:xfrm>
            <a:off x="179512" y="5949280"/>
            <a:ext cx="5022255" cy="751999"/>
            <a:chOff x="1763688" y="4386590"/>
            <a:chExt cx="5022255" cy="751999"/>
          </a:xfrm>
        </p:grpSpPr>
        <p:grpSp>
          <p:nvGrpSpPr>
            <p:cNvPr id="137" name="Google Shape;137;p2"/>
            <p:cNvGrpSpPr/>
            <p:nvPr/>
          </p:nvGrpSpPr>
          <p:grpSpPr>
            <a:xfrm>
              <a:off x="1763688" y="4837125"/>
              <a:ext cx="391001" cy="264085"/>
              <a:chOff x="564675" y="1700625"/>
              <a:chExt cx="465200" cy="314200"/>
            </a:xfrm>
          </p:grpSpPr>
          <p:sp>
            <p:nvSpPr>
              <p:cNvPr id="138" name="Google Shape;138;p2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1" name="Google Shape;141;p2"/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"/>
            <p:cNvSpPr txBox="1"/>
            <p:nvPr/>
          </p:nvSpPr>
          <p:spPr>
            <a:xfrm>
              <a:off x="2192643" y="4799889"/>
              <a:ext cx="3335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profairton.toyofuku@fiap.com.br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"/>
            <p:cNvSpPr txBox="1"/>
            <p:nvPr/>
          </p:nvSpPr>
          <p:spPr>
            <a:xfrm>
              <a:off x="2192643" y="4386590"/>
              <a:ext cx="4593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Prof. Airton Y. C. Toyofuku 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0"/>
          <p:cNvSpPr txBox="1"/>
          <p:nvPr/>
        </p:nvSpPr>
        <p:spPr>
          <a:xfrm>
            <a:off x="228600" y="133350"/>
            <a:ext cx="758376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Lógica de Programação: Operadores Relacionais AND - &amp;&amp;</a:t>
            </a:r>
            <a:endParaRPr/>
          </a:p>
        </p:txBody>
      </p:sp>
      <p:graphicFrame>
        <p:nvGraphicFramePr>
          <p:cNvPr id="391" name="Google Shape;391;p20"/>
          <p:cNvGraphicFramePr/>
          <p:nvPr/>
        </p:nvGraphicFramePr>
        <p:xfrm>
          <a:off x="4716996" y="2780928"/>
          <a:ext cx="3672375" cy="1921305"/>
        </p:xfrm>
        <a:graphic>
          <a:graphicData uri="http://schemas.openxmlformats.org/drawingml/2006/table">
            <a:tbl>
              <a:tblPr firstRow="1" bandRow="1">
                <a:noFill/>
                <a:tableStyleId>{D6FAB91B-20DF-4636-9139-463B1650E42E}</a:tableStyleId>
              </a:tblPr>
              <a:tblGrid>
                <a:gridCol w="122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u="none" strike="noStrike" cap="none"/>
                        <a:t>A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u="none" strike="noStrike" cap="none"/>
                        <a:t>B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u="none" strike="noStrike" cap="none"/>
                        <a:t>C 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u="none" strike="noStrike" cap="none"/>
                        <a:t>0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b="1" u="none" strike="noStrike" cap="none"/>
                        <a:t>0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b="1" u="none" strike="noStrike" cap="none"/>
                        <a:t>0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u="none" strike="noStrike" cap="none"/>
                        <a:t>0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b="1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b="1" u="none" strike="noStrike" cap="none"/>
                        <a:t>0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b="1" u="none" strike="noStrike" cap="none"/>
                        <a:t>0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b="1" u="none" strike="noStrike" cap="none"/>
                        <a:t>0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b="1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b="1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92" name="Google Shape;392;p20"/>
          <p:cNvSpPr txBox="1"/>
          <p:nvPr/>
        </p:nvSpPr>
        <p:spPr>
          <a:xfrm>
            <a:off x="360039" y="1619508"/>
            <a:ext cx="83164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Equivale a uma operação de multiplicação</a:t>
            </a:r>
            <a:endParaRPr/>
          </a:p>
        </p:txBody>
      </p:sp>
      <p:pic>
        <p:nvPicPr>
          <p:cNvPr id="393" name="Google Shape;39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899" y="3055756"/>
            <a:ext cx="319087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1"/>
          <p:cNvSpPr txBox="1"/>
          <p:nvPr/>
        </p:nvSpPr>
        <p:spPr>
          <a:xfrm>
            <a:off x="228600" y="133350"/>
            <a:ext cx="7439744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Lógica de Programação: Operadores Relacionais OR  - ||</a:t>
            </a:r>
            <a:endParaRPr/>
          </a:p>
        </p:txBody>
      </p:sp>
      <p:graphicFrame>
        <p:nvGraphicFramePr>
          <p:cNvPr id="399" name="Google Shape;399;p21"/>
          <p:cNvGraphicFramePr/>
          <p:nvPr/>
        </p:nvGraphicFramePr>
        <p:xfrm>
          <a:off x="4716996" y="278092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{D6FAB91B-20DF-4636-9139-463B1650E42E}</a:tableStyleId>
              </a:tblPr>
              <a:tblGrid>
                <a:gridCol w="122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u="none" strike="noStrike" cap="none"/>
                        <a:t>A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u="none" strike="noStrike" cap="none"/>
                        <a:t>B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u="none" strike="noStrike" cap="none"/>
                        <a:t>C 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u="none" strike="noStrike" cap="none"/>
                        <a:t>0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b="1" u="none" strike="noStrike" cap="none"/>
                        <a:t>0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b="1" u="none" strike="noStrike" cap="none"/>
                        <a:t>0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u="none" strike="noStrike" cap="none"/>
                        <a:t>0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b="1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b="1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b="1" u="none" strike="noStrike" cap="none"/>
                        <a:t>0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b="1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b="1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b="1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00" name="Google Shape;400;p21"/>
          <p:cNvSpPr txBox="1"/>
          <p:nvPr/>
        </p:nvSpPr>
        <p:spPr>
          <a:xfrm>
            <a:off x="360039" y="1619508"/>
            <a:ext cx="83164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Equivale a uma operação de soma</a:t>
            </a:r>
            <a:endParaRPr/>
          </a:p>
        </p:txBody>
      </p:sp>
      <p:pic>
        <p:nvPicPr>
          <p:cNvPr id="401" name="Google Shape;40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320" y="2901960"/>
            <a:ext cx="3457575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"/>
          <p:cNvSpPr txBox="1"/>
          <p:nvPr/>
        </p:nvSpPr>
        <p:spPr>
          <a:xfrm>
            <a:off x="228600" y="133350"/>
            <a:ext cx="761926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Lógica de Programação: Operadores Relacionais NOT - !</a:t>
            </a:r>
            <a:endParaRPr dirty="0"/>
          </a:p>
        </p:txBody>
      </p:sp>
      <p:graphicFrame>
        <p:nvGraphicFramePr>
          <p:cNvPr id="407" name="Google Shape;407;p22"/>
          <p:cNvGraphicFramePr/>
          <p:nvPr/>
        </p:nvGraphicFramePr>
        <p:xfrm>
          <a:off x="5220072" y="2924944"/>
          <a:ext cx="2448250" cy="1189765"/>
        </p:xfrm>
        <a:graphic>
          <a:graphicData uri="http://schemas.openxmlformats.org/drawingml/2006/table">
            <a:tbl>
              <a:tblPr firstRow="1" bandRow="1">
                <a:noFill/>
                <a:tableStyleId>{D6FAB91B-20DF-4636-9139-463B1650E42E}</a:tableStyleId>
              </a:tblPr>
              <a:tblGrid>
                <a:gridCol w="122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u="none" strike="noStrike" cap="none"/>
                        <a:t>A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u="none" strike="noStrike" cap="none"/>
                        <a:t>Ā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u="none" strike="noStrike" cap="none"/>
                        <a:t>0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b="1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b="1" u="none" strike="noStrike" cap="none"/>
                        <a:t>0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8" name="Google Shape;408;p22"/>
          <p:cNvSpPr txBox="1"/>
          <p:nvPr/>
        </p:nvSpPr>
        <p:spPr>
          <a:xfrm>
            <a:off x="360039" y="1619508"/>
            <a:ext cx="83164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Equivale a uma operação de inversão</a:t>
            </a:r>
            <a:endParaRPr/>
          </a:p>
        </p:txBody>
      </p:sp>
      <p:pic>
        <p:nvPicPr>
          <p:cNvPr id="409" name="Google Shape;40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7435" y="2780928"/>
            <a:ext cx="33528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3"/>
          <p:cNvSpPr txBox="1"/>
          <p:nvPr/>
        </p:nvSpPr>
        <p:spPr>
          <a:xfrm>
            <a:off x="228600" y="6093296"/>
            <a:ext cx="79930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Ambiente on-line: </a:t>
            </a:r>
            <a:r>
              <a:rPr lang="pt-BR" sz="1800" u="sng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https://www.programiz.com/c-programming/online-compiler/</a:t>
            </a:r>
            <a:endParaRPr sz="1800">
              <a:solidFill>
                <a:srgbClr val="ED14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3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Lógica de Programação: Operadores Relacionais</a:t>
            </a:r>
            <a:endParaRPr/>
          </a:p>
        </p:txBody>
      </p:sp>
      <p:pic>
        <p:nvPicPr>
          <p:cNvPr id="416" name="Google Shape;41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9700" y="1347890"/>
            <a:ext cx="6324600" cy="4724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4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Estruturas Condicionais</a:t>
            </a:r>
            <a:endParaRPr/>
          </a:p>
        </p:txBody>
      </p:sp>
      <p:pic>
        <p:nvPicPr>
          <p:cNvPr id="422" name="Google Shape;42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478988"/>
            <a:ext cx="5351512" cy="390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6573" y="1470665"/>
            <a:ext cx="2845963" cy="390002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4"/>
          <p:cNvSpPr txBox="1"/>
          <p:nvPr/>
        </p:nvSpPr>
        <p:spPr>
          <a:xfrm>
            <a:off x="228600" y="6093296"/>
            <a:ext cx="79930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Ambiente on-line: </a:t>
            </a:r>
            <a:r>
              <a:rPr lang="pt-BR" sz="1800" u="sng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https://www.programiz.com/c-programming/online-compiler/</a:t>
            </a:r>
            <a:endParaRPr sz="1800">
              <a:solidFill>
                <a:srgbClr val="ED14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5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Estruturas de Repetição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While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528" y="1974312"/>
            <a:ext cx="5184576" cy="2909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68144" y="900167"/>
            <a:ext cx="2999416" cy="5057667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5"/>
          <p:cNvSpPr txBox="1"/>
          <p:nvPr/>
        </p:nvSpPr>
        <p:spPr>
          <a:xfrm>
            <a:off x="228600" y="6093296"/>
            <a:ext cx="79930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Ambiente on-line: </a:t>
            </a:r>
            <a:r>
              <a:rPr lang="pt-BR" sz="1800" u="sng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https://www.programiz.com/c-programming/online-compiler/</a:t>
            </a:r>
            <a:endParaRPr sz="1800">
              <a:solidFill>
                <a:srgbClr val="ED14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6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Estruturas de Repetição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Do While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" name="Google Shape;43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12" y="1896717"/>
            <a:ext cx="5261537" cy="3064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80112" y="931751"/>
            <a:ext cx="3401425" cy="4994498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6"/>
          <p:cNvSpPr txBox="1"/>
          <p:nvPr/>
        </p:nvSpPr>
        <p:spPr>
          <a:xfrm>
            <a:off x="228600" y="6093296"/>
            <a:ext cx="79930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Ambiente on-line: </a:t>
            </a:r>
            <a:r>
              <a:rPr lang="pt-BR" sz="1800" u="sng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https://www.programiz.com/c-programming/online-compiler/</a:t>
            </a:r>
            <a:endParaRPr sz="1800">
              <a:solidFill>
                <a:srgbClr val="ED14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7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Estruturas de Repetição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endParaRPr/>
          </a:p>
        </p:txBody>
      </p:sp>
      <p:pic>
        <p:nvPicPr>
          <p:cNvPr id="446" name="Google Shape;44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788522"/>
            <a:ext cx="5534321" cy="328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68144" y="900167"/>
            <a:ext cx="2999416" cy="5057667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27"/>
          <p:cNvSpPr txBox="1"/>
          <p:nvPr/>
        </p:nvSpPr>
        <p:spPr>
          <a:xfrm>
            <a:off x="228600" y="6093296"/>
            <a:ext cx="79930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Ambiente on-line: </a:t>
            </a:r>
            <a:r>
              <a:rPr lang="pt-BR" sz="1800" u="sng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https://www.programiz.com/c-programming/online-compiler/</a:t>
            </a:r>
            <a:endParaRPr sz="1800">
              <a:solidFill>
                <a:srgbClr val="ED14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592" y="2420888"/>
            <a:ext cx="6324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28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Estruturas de Repetição</a:t>
            </a:r>
            <a:endParaRPr/>
          </a:p>
        </p:txBody>
      </p:sp>
      <p:grpSp>
        <p:nvGrpSpPr>
          <p:cNvPr id="455" name="Google Shape;455;p28"/>
          <p:cNvGrpSpPr/>
          <p:nvPr/>
        </p:nvGrpSpPr>
        <p:grpSpPr>
          <a:xfrm>
            <a:off x="1043609" y="1079442"/>
            <a:ext cx="6408711" cy="1845502"/>
            <a:chOff x="1043609" y="1079442"/>
            <a:chExt cx="6408711" cy="1845502"/>
          </a:xfrm>
        </p:grpSpPr>
        <p:sp>
          <p:nvSpPr>
            <p:cNvPr id="456" name="Google Shape;456;p28"/>
            <p:cNvSpPr/>
            <p:nvPr/>
          </p:nvSpPr>
          <p:spPr>
            <a:xfrm>
              <a:off x="1763688" y="2604145"/>
              <a:ext cx="1548172" cy="320799"/>
            </a:xfrm>
            <a:prstGeom prst="rect">
              <a:avLst/>
            </a:prstGeom>
            <a:noFill/>
            <a:ln w="28575" cap="flat" cmpd="sng">
              <a:solidFill>
                <a:srgbClr val="703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57" name="Google Shape;457;p28"/>
            <p:cNvCxnSpPr>
              <a:stCxn id="458" idx="2"/>
              <a:endCxn id="456" idx="0"/>
            </p:cNvCxnSpPr>
            <p:nvPr/>
          </p:nvCxnSpPr>
          <p:spPr>
            <a:xfrm>
              <a:off x="2051720" y="1742619"/>
              <a:ext cx="486000" cy="861600"/>
            </a:xfrm>
            <a:prstGeom prst="straightConnector1">
              <a:avLst/>
            </a:prstGeom>
            <a:noFill/>
            <a:ln w="38100" cap="flat" cmpd="sng">
              <a:solidFill>
                <a:srgbClr val="7030A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59" name="Google Shape;459;p28"/>
            <p:cNvCxnSpPr>
              <a:stCxn id="460" idx="2"/>
              <a:endCxn id="461" idx="0"/>
            </p:cNvCxnSpPr>
            <p:nvPr/>
          </p:nvCxnSpPr>
          <p:spPr>
            <a:xfrm>
              <a:off x="4283967" y="1417996"/>
              <a:ext cx="0" cy="1186200"/>
            </a:xfrm>
            <a:prstGeom prst="straightConnector1">
              <a:avLst/>
            </a:prstGeom>
            <a:noFill/>
            <a:ln w="38100" cap="flat" cmpd="sng">
              <a:solidFill>
                <a:srgbClr val="7030A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461" name="Google Shape;461;p28"/>
            <p:cNvSpPr/>
            <p:nvPr/>
          </p:nvSpPr>
          <p:spPr>
            <a:xfrm>
              <a:off x="3491881" y="2604145"/>
              <a:ext cx="1584172" cy="320799"/>
            </a:xfrm>
            <a:prstGeom prst="rect">
              <a:avLst/>
            </a:prstGeom>
            <a:noFill/>
            <a:ln w="28575" cap="flat" cmpd="sng">
              <a:solidFill>
                <a:srgbClr val="703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62" name="Google Shape;462;p28"/>
            <p:cNvCxnSpPr>
              <a:stCxn id="463" idx="2"/>
              <a:endCxn id="464" idx="0"/>
            </p:cNvCxnSpPr>
            <p:nvPr/>
          </p:nvCxnSpPr>
          <p:spPr>
            <a:xfrm flipH="1">
              <a:off x="5850228" y="1946522"/>
              <a:ext cx="774000" cy="657600"/>
            </a:xfrm>
            <a:prstGeom prst="straightConnector1">
              <a:avLst/>
            </a:prstGeom>
            <a:noFill/>
            <a:ln w="38100" cap="flat" cmpd="sng">
              <a:solidFill>
                <a:srgbClr val="7030A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464" name="Google Shape;464;p28"/>
            <p:cNvSpPr/>
            <p:nvPr/>
          </p:nvSpPr>
          <p:spPr>
            <a:xfrm>
              <a:off x="5256074" y="2604145"/>
              <a:ext cx="1188133" cy="320799"/>
            </a:xfrm>
            <a:prstGeom prst="rect">
              <a:avLst/>
            </a:prstGeom>
            <a:noFill/>
            <a:ln w="28575" cap="flat" cmpd="sng">
              <a:solidFill>
                <a:srgbClr val="703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28"/>
            <p:cNvSpPr txBox="1"/>
            <p:nvPr/>
          </p:nvSpPr>
          <p:spPr>
            <a:xfrm>
              <a:off x="1043609" y="1404065"/>
              <a:ext cx="2016222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Condição de entrada</a:t>
              </a:r>
              <a:endParaRPr sz="16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28"/>
            <p:cNvSpPr txBox="1"/>
            <p:nvPr/>
          </p:nvSpPr>
          <p:spPr>
            <a:xfrm>
              <a:off x="3383868" y="1079442"/>
              <a:ext cx="180019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Condição de saída</a:t>
              </a:r>
              <a:endParaRPr sz="16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8"/>
            <p:cNvSpPr txBox="1"/>
            <p:nvPr/>
          </p:nvSpPr>
          <p:spPr>
            <a:xfrm>
              <a:off x="5796136" y="1607968"/>
              <a:ext cx="165618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Controle do loop</a:t>
              </a:r>
              <a:endParaRPr sz="16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5" name="Google Shape;465;p28"/>
          <p:cNvSpPr txBox="1"/>
          <p:nvPr/>
        </p:nvSpPr>
        <p:spPr>
          <a:xfrm>
            <a:off x="463256" y="4290860"/>
            <a:ext cx="7853160" cy="189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2000"/>
              <a:buFont typeface="Noto Sans Symbols"/>
              <a:buChar char="⮚"/>
            </a:pPr>
            <a:r>
              <a:rPr lang="pt-B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Uma forma de ler esse trecho de Código é: </a:t>
            </a:r>
            <a:r>
              <a:rPr lang="pt-B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</a:t>
            </a:r>
            <a:r>
              <a:rPr lang="pt-B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(for) meu numero começando em zero (numero = 0;) </a:t>
            </a:r>
            <a:r>
              <a:rPr lang="pt-B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faça</a:t>
            </a:r>
            <a:r>
              <a:rPr lang="pt-B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esse loop </a:t>
            </a:r>
            <a:r>
              <a:rPr lang="pt-B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enquanto </a:t>
            </a:r>
            <a:r>
              <a:rPr lang="pt-B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meu numero for menor que 10 (numero &lt; 3), </a:t>
            </a:r>
            <a:r>
              <a:rPr lang="pt-B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sendo que a cada loop </a:t>
            </a:r>
            <a:r>
              <a:rPr lang="pt-B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meu numero incrementa uma unidade (numero++)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9"/>
          <p:cNvSpPr txBox="1"/>
          <p:nvPr/>
        </p:nvSpPr>
        <p:spPr>
          <a:xfrm>
            <a:off x="228600" y="133350"/>
            <a:ext cx="6324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Exercícios</a:t>
            </a:r>
            <a:endParaRPr/>
          </a:p>
        </p:txBody>
      </p:sp>
      <p:sp>
        <p:nvSpPr>
          <p:cNvPr id="471" name="Google Shape;471;p29"/>
          <p:cNvSpPr txBox="1"/>
          <p:nvPr/>
        </p:nvSpPr>
        <p:spPr>
          <a:xfrm>
            <a:off x="395536" y="972550"/>
            <a:ext cx="8352928" cy="5264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Usando o ambiente online apresentado, implemente todos os códigos mostrados nessa aula e avaliem as saídas. 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Mude os valores das variáveis e avalie os resultados.</a:t>
            </a:r>
            <a:endParaRPr/>
          </a:p>
        </p:txBody>
      </p:sp>
      <p:pic>
        <p:nvPicPr>
          <p:cNvPr id="472" name="Google Shape;472;p29" descr="Resultado de imagem para nerd vector 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796" y="2252757"/>
            <a:ext cx="3648407" cy="2736304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9"/>
          <p:cNvSpPr txBox="1"/>
          <p:nvPr/>
        </p:nvSpPr>
        <p:spPr>
          <a:xfrm>
            <a:off x="611358" y="5013176"/>
            <a:ext cx="79930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Ambiente on-line: </a:t>
            </a:r>
            <a:r>
              <a:rPr lang="pt-BR" sz="1800" u="sng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https://www.programiz.com/c-programming/online-compiler/</a:t>
            </a:r>
            <a:endParaRPr sz="1800">
              <a:solidFill>
                <a:srgbClr val="ED14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50" name="Google Shape;150;p3"/>
          <p:cNvSpPr txBox="1"/>
          <p:nvPr/>
        </p:nvSpPr>
        <p:spPr>
          <a:xfrm>
            <a:off x="755576" y="1057943"/>
            <a:ext cx="5256600" cy="41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Lógica de Programação;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Fluxogramas;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Variáveis e Constantes;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Operadores Aritméticos;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Operadores Relacionais;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Estruturas Condicionais;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Estruturas de Repetição;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Laboratório;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Exercícios;</a:t>
            </a:r>
            <a:endParaRPr/>
          </a:p>
        </p:txBody>
      </p:sp>
      <p:pic>
        <p:nvPicPr>
          <p:cNvPr id="151" name="Google Shape;15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2040" y="1413176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7831" y="3356992"/>
            <a:ext cx="5316657" cy="2309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0" descr="Resultado de imagem para nerd vector 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458" y="4727203"/>
            <a:ext cx="2298989" cy="1724241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0"/>
          <p:cNvSpPr txBox="1"/>
          <p:nvPr/>
        </p:nvSpPr>
        <p:spPr>
          <a:xfrm>
            <a:off x="429716" y="992596"/>
            <a:ext cx="4514007" cy="172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objetivo desse laboratório é entender os loops de repetição e controlar o tempo em que o led fica aceso e apagado. Considere que um ponto é o led aceso por 1 segundo e apagado por 1 segundo, e que um traço é o led aceso por 2 segundos e apagado por 1 segundo.</a:t>
            </a:r>
            <a:endParaRPr/>
          </a:p>
        </p:txBody>
      </p:sp>
      <p:pic>
        <p:nvPicPr>
          <p:cNvPr id="482" name="Google Shape;482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 flipH="1">
            <a:off x="624086" y="2420888"/>
            <a:ext cx="3947914" cy="446092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0"/>
          <p:cNvSpPr txBox="1"/>
          <p:nvPr/>
        </p:nvSpPr>
        <p:spPr>
          <a:xfrm>
            <a:off x="228600" y="133350"/>
            <a:ext cx="693568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Laboratório – Código Morse</a:t>
            </a:r>
            <a:endParaRPr/>
          </a:p>
        </p:txBody>
      </p:sp>
      <p:sp>
        <p:nvSpPr>
          <p:cNvPr id="484" name="Google Shape;484;p30"/>
          <p:cNvSpPr txBox="1"/>
          <p:nvPr/>
        </p:nvSpPr>
        <p:spPr>
          <a:xfrm>
            <a:off x="3687126" y="5733089"/>
            <a:ext cx="3761492" cy="42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Projeto 02 – SOS Morse Code Signaler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43723" y="1009009"/>
            <a:ext cx="3753421" cy="2238457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0"/>
          <p:cNvSpPr txBox="1"/>
          <p:nvPr/>
        </p:nvSpPr>
        <p:spPr>
          <a:xfrm>
            <a:off x="446856" y="2911321"/>
            <a:ext cx="3405064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Arial"/>
              <a:buNone/>
            </a:pPr>
            <a:r>
              <a:rPr lang="pt-BR" sz="16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Material necessário: </a:t>
            </a:r>
            <a:endParaRPr/>
          </a:p>
          <a:p>
            <a:pPr marL="300038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1 Arduino;</a:t>
            </a:r>
            <a:endParaRPr/>
          </a:p>
          <a:p>
            <a:pPr marL="300038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1 Resistor de 150 ohms (marrom, verde, marrom);</a:t>
            </a:r>
            <a:endParaRPr/>
          </a:p>
          <a:p>
            <a:pPr marL="300038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1 Led (qualquer cor);</a:t>
            </a:r>
            <a:endParaRPr/>
          </a:p>
          <a:p>
            <a:pPr marL="300038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1 Protoboard;</a:t>
            </a:r>
            <a:endParaRPr/>
          </a:p>
          <a:p>
            <a:pPr marL="300038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Jumpers cables.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1"/>
          <p:cNvSpPr txBox="1"/>
          <p:nvPr/>
        </p:nvSpPr>
        <p:spPr>
          <a:xfrm>
            <a:off x="228600" y="133350"/>
            <a:ext cx="6324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Exercício Desafio</a:t>
            </a:r>
            <a:endParaRPr/>
          </a:p>
        </p:txBody>
      </p:sp>
      <p:sp>
        <p:nvSpPr>
          <p:cNvPr id="492" name="Google Shape;492;p31"/>
          <p:cNvSpPr txBox="1"/>
          <p:nvPr/>
        </p:nvSpPr>
        <p:spPr>
          <a:xfrm>
            <a:off x="467544" y="908719"/>
            <a:ext cx="3518892" cy="5029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Vamos aplicar o que vimos nessa aula e montar no simulador um </a:t>
            </a:r>
            <a:r>
              <a:rPr lang="pt-B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Semáforo</a:t>
            </a: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800"/>
              <a:buFont typeface="Calibri"/>
              <a:buAutoNum type="arabicPeriod"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Desenhe um fluxograma de como o semáforo deve funcionar, seguindo o seguinte racional:</a:t>
            </a:r>
            <a:endParaRPr dirty="0"/>
          </a:p>
          <a:p>
            <a:pPr marL="6858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Noto Sans Symbols"/>
              <a:buChar char="⮚"/>
            </a:pP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Acende o Vermelho;</a:t>
            </a:r>
            <a:endParaRPr dirty="0"/>
          </a:p>
          <a:p>
            <a:pPr marL="6858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Noto Sans Symbols"/>
              <a:buChar char="⮚"/>
            </a:pP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Espera 5 segundos;</a:t>
            </a:r>
            <a:endParaRPr dirty="0"/>
          </a:p>
          <a:p>
            <a:pPr marL="6858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Noto Sans Symbols"/>
              <a:buChar char="⮚"/>
            </a:pP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Acende o Verde;</a:t>
            </a:r>
            <a:endParaRPr dirty="0"/>
          </a:p>
          <a:p>
            <a:pPr marL="6858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Noto Sans Symbols"/>
              <a:buChar char="⮚"/>
            </a:pP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Espera 5 segundos;</a:t>
            </a:r>
            <a:endParaRPr dirty="0"/>
          </a:p>
          <a:p>
            <a:pPr marL="6858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Noto Sans Symbols"/>
              <a:buChar char="⮚"/>
            </a:pP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Acende o Amarelo;</a:t>
            </a:r>
            <a:endParaRPr dirty="0"/>
          </a:p>
          <a:p>
            <a:pPr marL="6858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Noto Sans Symbols"/>
              <a:buChar char="⮚"/>
            </a:pP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Espera 2,5 segundos;</a:t>
            </a:r>
            <a:endParaRPr dirty="0"/>
          </a:p>
          <a:p>
            <a:pPr marL="6858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Noto Sans Symbols"/>
              <a:buChar char="⮚"/>
            </a:pP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Repete o loop;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800"/>
              <a:buFont typeface="Calibri"/>
              <a:buAutoNum type="arabicPeriod"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Implemente o projeto no </a:t>
            </a:r>
            <a:r>
              <a:rPr lang="pt-BR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TinkerCad</a:t>
            </a: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45B"/>
              </a:buClr>
              <a:buSzPts val="1800"/>
              <a:buFont typeface="Calibri"/>
              <a:buAutoNum type="arabicPeriod"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Monte o projeto na prática;</a:t>
            </a:r>
            <a:endParaRPr dirty="0"/>
          </a:p>
        </p:txBody>
      </p:sp>
      <p:pic>
        <p:nvPicPr>
          <p:cNvPr id="493" name="Google Shape;493;p31" descr="Resultado de imagem para nerd vector 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4555059"/>
            <a:ext cx="2298989" cy="1724241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1"/>
          <p:cNvSpPr txBox="1"/>
          <p:nvPr/>
        </p:nvSpPr>
        <p:spPr>
          <a:xfrm>
            <a:off x="4123184" y="4651259"/>
            <a:ext cx="3031604" cy="190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Material necessário: </a:t>
            </a:r>
            <a:endParaRPr sz="1200" dirty="0"/>
          </a:p>
          <a:p>
            <a:pPr marL="300038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1 Arduino;</a:t>
            </a:r>
            <a:endParaRPr sz="1200" dirty="0"/>
          </a:p>
          <a:p>
            <a:pPr marL="300038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3 Resistores de 220 Ohms;</a:t>
            </a:r>
            <a:endParaRPr sz="1200" dirty="0"/>
          </a:p>
          <a:p>
            <a:pPr marL="300038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1 Led Verde;</a:t>
            </a:r>
            <a:endParaRPr sz="1200" dirty="0"/>
          </a:p>
          <a:p>
            <a:pPr marL="300038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1 Led Amarelo;</a:t>
            </a:r>
            <a:endParaRPr sz="1200" dirty="0"/>
          </a:p>
          <a:p>
            <a:pPr marL="300038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1 Led Vermelho;</a:t>
            </a:r>
            <a:endParaRPr sz="1200" dirty="0"/>
          </a:p>
          <a:p>
            <a:pPr marL="300038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1 Protoboard;</a:t>
            </a:r>
            <a:endParaRPr sz="1200" dirty="0"/>
          </a:p>
          <a:p>
            <a:pPr marL="300038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Jumpers </a:t>
            </a:r>
            <a:r>
              <a:rPr lang="pt-BR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cables</a:t>
            </a:r>
            <a:r>
              <a:rPr lang="pt-BR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 dirty="0"/>
          </a:p>
        </p:txBody>
      </p:sp>
      <p:pic>
        <p:nvPicPr>
          <p:cNvPr id="495" name="Google Shape;495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3184" y="886617"/>
            <a:ext cx="4860032" cy="3283679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1"/>
          <p:cNvSpPr txBox="1"/>
          <p:nvPr/>
        </p:nvSpPr>
        <p:spPr>
          <a:xfrm>
            <a:off x="475928" y="5822365"/>
            <a:ext cx="3761492" cy="42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Projeto 03 – Traffic Lighs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2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Copyright © 2023 </a:t>
            </a:r>
            <a:br>
              <a:rPr lang="pt-BR">
                <a:latin typeface="Arial"/>
                <a:ea typeface="Arial"/>
                <a:cs typeface="Arial"/>
                <a:sym typeface="Arial"/>
              </a:rPr>
            </a:br>
            <a:r>
              <a:rPr lang="pt-BR">
                <a:latin typeface="Arial"/>
                <a:ea typeface="Arial"/>
                <a:cs typeface="Arial"/>
                <a:sym typeface="Arial"/>
              </a:rPr>
              <a:t>Prof. </a:t>
            </a:r>
            <a:r>
              <a:rPr lang="pt-BR" b="1"/>
              <a:t>Airton  /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Prof. </a:t>
            </a:r>
            <a:r>
              <a:rPr lang="pt-BR" b="1"/>
              <a:t>Fabio / 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Prof. </a:t>
            </a:r>
            <a:r>
              <a:rPr lang="pt-BR" b="1"/>
              <a:t>Lucas / 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Prof. </a:t>
            </a:r>
            <a:r>
              <a:rPr lang="pt-BR" b="1"/>
              <a:t>Yan </a:t>
            </a:r>
            <a:endParaRPr/>
          </a:p>
        </p:txBody>
      </p:sp>
      <p:sp>
        <p:nvSpPr>
          <p:cNvPr id="502" name="Google Shape;50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rgbClr val="1A1C1E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>
              <a:solidFill>
                <a:srgbClr val="1A1C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32"/>
          <p:cNvSpPr txBox="1"/>
          <p:nvPr/>
        </p:nvSpPr>
        <p:spPr>
          <a:xfrm>
            <a:off x="107504" y="5733256"/>
            <a:ext cx="869272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This presentation has been designed using images from Flaticon.com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Images from Logic Ports: Embarcados.com.br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Images from Morse Code: scoutlife.org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"/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Lógica de Programação</a:t>
            </a:r>
            <a:endParaRPr/>
          </a:p>
        </p:txBody>
      </p:sp>
      <p:grpSp>
        <p:nvGrpSpPr>
          <p:cNvPr id="157" name="Google Shape;157;p4"/>
          <p:cNvGrpSpPr/>
          <p:nvPr/>
        </p:nvGrpSpPr>
        <p:grpSpPr>
          <a:xfrm>
            <a:off x="1247649" y="1495089"/>
            <a:ext cx="6648703" cy="3867822"/>
            <a:chOff x="1247649" y="1495089"/>
            <a:chExt cx="6648703" cy="3867822"/>
          </a:xfrm>
        </p:grpSpPr>
        <p:grpSp>
          <p:nvGrpSpPr>
            <p:cNvPr id="158" name="Google Shape;158;p4"/>
            <p:cNvGrpSpPr/>
            <p:nvPr/>
          </p:nvGrpSpPr>
          <p:grpSpPr>
            <a:xfrm>
              <a:off x="1247649" y="1495089"/>
              <a:ext cx="6648703" cy="3867822"/>
              <a:chOff x="1055342" y="453552"/>
              <a:chExt cx="4497078" cy="2616134"/>
            </a:xfrm>
          </p:grpSpPr>
          <p:grpSp>
            <p:nvGrpSpPr>
              <p:cNvPr id="159" name="Google Shape;159;p4"/>
              <p:cNvGrpSpPr/>
              <p:nvPr/>
            </p:nvGrpSpPr>
            <p:grpSpPr>
              <a:xfrm>
                <a:off x="1408962" y="453552"/>
                <a:ext cx="3789838" cy="2455380"/>
                <a:chOff x="4389513" y="454854"/>
                <a:chExt cx="3789838" cy="2455380"/>
              </a:xfrm>
            </p:grpSpPr>
            <p:sp>
              <p:nvSpPr>
                <p:cNvPr id="160" name="Google Shape;160;p4"/>
                <p:cNvSpPr/>
                <p:nvPr/>
              </p:nvSpPr>
              <p:spPr>
                <a:xfrm>
                  <a:off x="4389513" y="454854"/>
                  <a:ext cx="3789838" cy="2455380"/>
                </a:xfrm>
                <a:prstGeom prst="roundRect">
                  <a:avLst>
                    <a:gd name="adj" fmla="val 6493"/>
                  </a:avLst>
                </a:pr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4"/>
                <p:cNvSpPr/>
                <p:nvPr/>
              </p:nvSpPr>
              <p:spPr>
                <a:xfrm>
                  <a:off x="4515984" y="639042"/>
                  <a:ext cx="3536895" cy="2087005"/>
                </a:xfrm>
                <a:prstGeom prst="rect">
                  <a:avLst/>
                </a:prstGeom>
                <a:solidFill>
                  <a:srgbClr val="F7F7F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2" name="Google Shape;162;p4"/>
              <p:cNvSpPr/>
              <p:nvPr/>
            </p:nvSpPr>
            <p:spPr>
              <a:xfrm>
                <a:off x="1055342" y="2904652"/>
                <a:ext cx="4497078" cy="86107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3275059" y="505184"/>
                <a:ext cx="57643" cy="57643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1055628" y="2990759"/>
                <a:ext cx="4496506" cy="78927"/>
              </a:xfrm>
              <a:custGeom>
                <a:avLst/>
                <a:gdLst/>
                <a:ahLst/>
                <a:cxnLst/>
                <a:rect l="l" t="t" r="r" b="b"/>
                <a:pathLst>
                  <a:path w="4496506" h="220830" extrusionOk="0">
                    <a:moveTo>
                      <a:pt x="0" y="0"/>
                    </a:moveTo>
                    <a:lnTo>
                      <a:pt x="4496506" y="0"/>
                    </a:lnTo>
                    <a:lnTo>
                      <a:pt x="4451111" y="88068"/>
                    </a:lnTo>
                    <a:cubicBezTo>
                      <a:pt x="4421158" y="116695"/>
                      <a:pt x="4376983" y="144309"/>
                      <a:pt x="4320092" y="170614"/>
                    </a:cubicBezTo>
                    <a:lnTo>
                      <a:pt x="4180724" y="220830"/>
                    </a:lnTo>
                    <a:lnTo>
                      <a:pt x="315782" y="220830"/>
                    </a:lnTo>
                    <a:lnTo>
                      <a:pt x="176415" y="170614"/>
                    </a:lnTo>
                    <a:cubicBezTo>
                      <a:pt x="119523" y="144309"/>
                      <a:pt x="75348" y="116695"/>
                      <a:pt x="45396" y="88068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2859077" y="2910234"/>
                <a:ext cx="889609" cy="64885"/>
              </a:xfrm>
              <a:custGeom>
                <a:avLst/>
                <a:gdLst/>
                <a:ahLst/>
                <a:cxnLst/>
                <a:rect l="l" t="t" r="r" b="b"/>
                <a:pathLst>
                  <a:path w="4496506" h="220830" extrusionOk="0">
                    <a:moveTo>
                      <a:pt x="0" y="0"/>
                    </a:moveTo>
                    <a:lnTo>
                      <a:pt x="4496506" y="0"/>
                    </a:lnTo>
                    <a:lnTo>
                      <a:pt x="4451111" y="88068"/>
                    </a:lnTo>
                    <a:cubicBezTo>
                      <a:pt x="4421158" y="116695"/>
                      <a:pt x="4376983" y="144309"/>
                      <a:pt x="4320092" y="170614"/>
                    </a:cubicBezTo>
                    <a:lnTo>
                      <a:pt x="4180724" y="220830"/>
                    </a:lnTo>
                    <a:lnTo>
                      <a:pt x="315782" y="220830"/>
                    </a:lnTo>
                    <a:lnTo>
                      <a:pt x="176415" y="170614"/>
                    </a:lnTo>
                    <a:cubicBezTo>
                      <a:pt x="119523" y="144309"/>
                      <a:pt x="75348" y="116695"/>
                      <a:pt x="45396" y="88068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6" name="Google Shape;166;p4"/>
            <p:cNvSpPr txBox="1"/>
            <p:nvPr/>
          </p:nvSpPr>
          <p:spPr>
            <a:xfrm>
              <a:off x="2762007" y="2636912"/>
              <a:ext cx="3619986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“É a técnica de encadear pensamentos para atingir um determinado objetivo.”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"/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Lógica de Programação</a:t>
            </a:r>
            <a:endParaRPr/>
          </a:p>
        </p:txBody>
      </p:sp>
      <p:grpSp>
        <p:nvGrpSpPr>
          <p:cNvPr id="172" name="Google Shape;172;p5"/>
          <p:cNvGrpSpPr/>
          <p:nvPr/>
        </p:nvGrpSpPr>
        <p:grpSpPr>
          <a:xfrm>
            <a:off x="5292080" y="1111917"/>
            <a:ext cx="3600400" cy="5485435"/>
            <a:chOff x="5004048" y="1111917"/>
            <a:chExt cx="3600400" cy="5485435"/>
          </a:xfrm>
        </p:grpSpPr>
        <p:sp>
          <p:nvSpPr>
            <p:cNvPr id="173" name="Google Shape;173;p5"/>
            <p:cNvSpPr/>
            <p:nvPr/>
          </p:nvSpPr>
          <p:spPr>
            <a:xfrm>
              <a:off x="5014682" y="1111917"/>
              <a:ext cx="500630" cy="4216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"/>
            <p:cNvSpPr txBox="1"/>
            <p:nvPr/>
          </p:nvSpPr>
          <p:spPr>
            <a:xfrm>
              <a:off x="5567878" y="1154539"/>
              <a:ext cx="30365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Comprar uma lâmpada nova.</a:t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5014682" y="1674562"/>
              <a:ext cx="500630" cy="4216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"/>
            <p:cNvSpPr txBox="1"/>
            <p:nvPr/>
          </p:nvSpPr>
          <p:spPr>
            <a:xfrm>
              <a:off x="5567878" y="1717183"/>
              <a:ext cx="30365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Pegar uma escada.</a:t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5014682" y="2799852"/>
              <a:ext cx="500630" cy="42162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"/>
            <p:cNvSpPr txBox="1"/>
            <p:nvPr/>
          </p:nvSpPr>
          <p:spPr>
            <a:xfrm>
              <a:off x="5567878" y="2842473"/>
              <a:ext cx="30365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Pegar a lâmpada nova.</a:t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5014682" y="2237207"/>
              <a:ext cx="500630" cy="42162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"/>
            <p:cNvSpPr txBox="1"/>
            <p:nvPr/>
          </p:nvSpPr>
          <p:spPr>
            <a:xfrm>
              <a:off x="5567878" y="2279829"/>
              <a:ext cx="30365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Desligar o interruptor.</a:t>
              </a: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5004048" y="3362497"/>
              <a:ext cx="500630" cy="4216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  <p:sp>
          <p:nvSpPr>
            <p:cNvPr id="182" name="Google Shape;182;p5"/>
            <p:cNvSpPr txBox="1"/>
            <p:nvPr/>
          </p:nvSpPr>
          <p:spPr>
            <a:xfrm>
              <a:off x="5557244" y="3405119"/>
              <a:ext cx="30365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Subir na escada.</a:t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5004048" y="3925142"/>
              <a:ext cx="500630" cy="4216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/>
            </a:p>
          </p:txBody>
        </p:sp>
        <p:sp>
          <p:nvSpPr>
            <p:cNvPr id="184" name="Google Shape;184;p5"/>
            <p:cNvSpPr txBox="1"/>
            <p:nvPr/>
          </p:nvSpPr>
          <p:spPr>
            <a:xfrm>
              <a:off x="5557244" y="3967764"/>
              <a:ext cx="30365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Remover a lâmpada queimada.</a:t>
              </a: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004048" y="5050432"/>
              <a:ext cx="500630" cy="42162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/>
            </a:p>
          </p:txBody>
        </p:sp>
        <p:sp>
          <p:nvSpPr>
            <p:cNvPr id="186" name="Google Shape;186;p5"/>
            <p:cNvSpPr txBox="1"/>
            <p:nvPr/>
          </p:nvSpPr>
          <p:spPr>
            <a:xfrm>
              <a:off x="5557244" y="5093054"/>
              <a:ext cx="30365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Descer da escada.</a:t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5004048" y="4487787"/>
              <a:ext cx="500630" cy="42162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/>
            </a:p>
          </p:txBody>
        </p:sp>
        <p:sp>
          <p:nvSpPr>
            <p:cNvPr id="188" name="Google Shape;188;p5"/>
            <p:cNvSpPr txBox="1"/>
            <p:nvPr/>
          </p:nvSpPr>
          <p:spPr>
            <a:xfrm>
              <a:off x="5557244" y="4530408"/>
              <a:ext cx="30365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Instalar a lâmpada nova.</a:t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5014682" y="6175725"/>
              <a:ext cx="500630" cy="421627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/>
            </a:p>
          </p:txBody>
        </p:sp>
        <p:sp>
          <p:nvSpPr>
            <p:cNvPr id="190" name="Google Shape;190;p5"/>
            <p:cNvSpPr txBox="1"/>
            <p:nvPr/>
          </p:nvSpPr>
          <p:spPr>
            <a:xfrm>
              <a:off x="5567878" y="6218347"/>
              <a:ext cx="30365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Acionar o interruptor.</a:t>
              </a: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5014682" y="5613077"/>
              <a:ext cx="500630" cy="421627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/>
            </a:p>
          </p:txBody>
        </p:sp>
        <p:sp>
          <p:nvSpPr>
            <p:cNvPr id="192" name="Google Shape;192;p5"/>
            <p:cNvSpPr txBox="1"/>
            <p:nvPr/>
          </p:nvSpPr>
          <p:spPr>
            <a:xfrm>
              <a:off x="5567878" y="5655698"/>
              <a:ext cx="30365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Descartar a lâmpada queimada.</a:t>
              </a:r>
              <a:endParaRPr/>
            </a:p>
          </p:txBody>
        </p:sp>
      </p:grpSp>
      <p:pic>
        <p:nvPicPr>
          <p:cNvPr id="193" name="Google Shape;193;p5" descr="Resultado de imagem para trocando lampad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600" y="1542471"/>
            <a:ext cx="3312368" cy="49438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5"/>
          <p:cNvGrpSpPr/>
          <p:nvPr/>
        </p:nvGrpSpPr>
        <p:grpSpPr>
          <a:xfrm>
            <a:off x="971600" y="908720"/>
            <a:ext cx="4176464" cy="568912"/>
            <a:chOff x="539552" y="3493457"/>
            <a:chExt cx="4176464" cy="568912"/>
          </a:xfrm>
        </p:grpSpPr>
        <p:sp>
          <p:nvSpPr>
            <p:cNvPr id="195" name="Google Shape;195;p5"/>
            <p:cNvSpPr/>
            <p:nvPr/>
          </p:nvSpPr>
          <p:spPr>
            <a:xfrm>
              <a:off x="539552" y="3593958"/>
              <a:ext cx="468411" cy="468411"/>
            </a:xfrm>
            <a:prstGeom prst="rect">
              <a:avLst/>
            </a:prstGeom>
            <a:solidFill>
              <a:srgbClr val="ED145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5"/>
            <p:cNvSpPr txBox="1"/>
            <p:nvPr/>
          </p:nvSpPr>
          <p:spPr>
            <a:xfrm>
              <a:off x="1047836" y="3493457"/>
              <a:ext cx="3668180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Quais são os passos necessários para se trocar uma lâmpada queimada?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"/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Lógica de Programação</a:t>
            </a:r>
            <a:endParaRPr/>
          </a:p>
        </p:txBody>
      </p:sp>
      <p:pic>
        <p:nvPicPr>
          <p:cNvPr id="202" name="Google Shape;20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2061" y="1916832"/>
            <a:ext cx="5319877" cy="41465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6"/>
          <p:cNvGrpSpPr/>
          <p:nvPr/>
        </p:nvGrpSpPr>
        <p:grpSpPr>
          <a:xfrm>
            <a:off x="360240" y="1195079"/>
            <a:ext cx="4176464" cy="468411"/>
            <a:chOff x="539552" y="3593958"/>
            <a:chExt cx="4176464" cy="468411"/>
          </a:xfrm>
        </p:grpSpPr>
        <p:sp>
          <p:nvSpPr>
            <p:cNvPr id="204" name="Google Shape;204;p6"/>
            <p:cNvSpPr/>
            <p:nvPr/>
          </p:nvSpPr>
          <p:spPr>
            <a:xfrm>
              <a:off x="539552" y="3593958"/>
              <a:ext cx="468411" cy="468411"/>
            </a:xfrm>
            <a:prstGeom prst="rect">
              <a:avLst/>
            </a:prstGeom>
            <a:solidFill>
              <a:srgbClr val="ED145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6"/>
            <p:cNvSpPr txBox="1"/>
            <p:nvPr/>
          </p:nvSpPr>
          <p:spPr>
            <a:xfrm>
              <a:off x="1047836" y="3643497"/>
              <a:ext cx="36681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Processo básico de um algoritmo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"/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Fluxogramas</a:t>
            </a:r>
            <a:endParaRPr/>
          </a:p>
        </p:txBody>
      </p:sp>
      <p:grpSp>
        <p:nvGrpSpPr>
          <p:cNvPr id="211" name="Google Shape;211;p7"/>
          <p:cNvGrpSpPr/>
          <p:nvPr/>
        </p:nvGrpSpPr>
        <p:grpSpPr>
          <a:xfrm>
            <a:off x="1247649" y="1495089"/>
            <a:ext cx="6648703" cy="3867822"/>
            <a:chOff x="1247649" y="1495089"/>
            <a:chExt cx="6648703" cy="3867822"/>
          </a:xfrm>
        </p:grpSpPr>
        <p:grpSp>
          <p:nvGrpSpPr>
            <p:cNvPr id="212" name="Google Shape;212;p7"/>
            <p:cNvGrpSpPr/>
            <p:nvPr/>
          </p:nvGrpSpPr>
          <p:grpSpPr>
            <a:xfrm>
              <a:off x="1247649" y="1495089"/>
              <a:ext cx="6648703" cy="3867822"/>
              <a:chOff x="1055342" y="453552"/>
              <a:chExt cx="4497078" cy="2616134"/>
            </a:xfrm>
          </p:grpSpPr>
          <p:grpSp>
            <p:nvGrpSpPr>
              <p:cNvPr id="213" name="Google Shape;213;p7"/>
              <p:cNvGrpSpPr/>
              <p:nvPr/>
            </p:nvGrpSpPr>
            <p:grpSpPr>
              <a:xfrm>
                <a:off x="1408962" y="453552"/>
                <a:ext cx="3789838" cy="2455380"/>
                <a:chOff x="4389513" y="454854"/>
                <a:chExt cx="3789838" cy="2455380"/>
              </a:xfrm>
            </p:grpSpPr>
            <p:sp>
              <p:nvSpPr>
                <p:cNvPr id="214" name="Google Shape;214;p7"/>
                <p:cNvSpPr/>
                <p:nvPr/>
              </p:nvSpPr>
              <p:spPr>
                <a:xfrm>
                  <a:off x="4389513" y="454854"/>
                  <a:ext cx="3789838" cy="2455380"/>
                </a:xfrm>
                <a:prstGeom prst="roundRect">
                  <a:avLst>
                    <a:gd name="adj" fmla="val 6493"/>
                  </a:avLst>
                </a:pr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" name="Google Shape;215;p7"/>
                <p:cNvSpPr/>
                <p:nvPr/>
              </p:nvSpPr>
              <p:spPr>
                <a:xfrm>
                  <a:off x="4515984" y="639042"/>
                  <a:ext cx="3536895" cy="2087005"/>
                </a:xfrm>
                <a:prstGeom prst="rect">
                  <a:avLst/>
                </a:prstGeom>
                <a:solidFill>
                  <a:srgbClr val="F7F7F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6" name="Google Shape;216;p7"/>
              <p:cNvSpPr/>
              <p:nvPr/>
            </p:nvSpPr>
            <p:spPr>
              <a:xfrm>
                <a:off x="1055342" y="2904652"/>
                <a:ext cx="4497078" cy="86107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7"/>
              <p:cNvSpPr/>
              <p:nvPr/>
            </p:nvSpPr>
            <p:spPr>
              <a:xfrm>
                <a:off x="3275059" y="505184"/>
                <a:ext cx="57643" cy="57643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7"/>
              <p:cNvSpPr/>
              <p:nvPr/>
            </p:nvSpPr>
            <p:spPr>
              <a:xfrm>
                <a:off x="1055628" y="2990759"/>
                <a:ext cx="4496506" cy="78927"/>
              </a:xfrm>
              <a:custGeom>
                <a:avLst/>
                <a:gdLst/>
                <a:ahLst/>
                <a:cxnLst/>
                <a:rect l="l" t="t" r="r" b="b"/>
                <a:pathLst>
                  <a:path w="4496506" h="220830" extrusionOk="0">
                    <a:moveTo>
                      <a:pt x="0" y="0"/>
                    </a:moveTo>
                    <a:lnTo>
                      <a:pt x="4496506" y="0"/>
                    </a:lnTo>
                    <a:lnTo>
                      <a:pt x="4451111" y="88068"/>
                    </a:lnTo>
                    <a:cubicBezTo>
                      <a:pt x="4421158" y="116695"/>
                      <a:pt x="4376983" y="144309"/>
                      <a:pt x="4320092" y="170614"/>
                    </a:cubicBezTo>
                    <a:lnTo>
                      <a:pt x="4180724" y="220830"/>
                    </a:lnTo>
                    <a:lnTo>
                      <a:pt x="315782" y="220830"/>
                    </a:lnTo>
                    <a:lnTo>
                      <a:pt x="176415" y="170614"/>
                    </a:lnTo>
                    <a:cubicBezTo>
                      <a:pt x="119523" y="144309"/>
                      <a:pt x="75348" y="116695"/>
                      <a:pt x="45396" y="88068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7"/>
              <p:cNvSpPr/>
              <p:nvPr/>
            </p:nvSpPr>
            <p:spPr>
              <a:xfrm>
                <a:off x="2859077" y="2910234"/>
                <a:ext cx="889609" cy="64885"/>
              </a:xfrm>
              <a:custGeom>
                <a:avLst/>
                <a:gdLst/>
                <a:ahLst/>
                <a:cxnLst/>
                <a:rect l="l" t="t" r="r" b="b"/>
                <a:pathLst>
                  <a:path w="4496506" h="220830" extrusionOk="0">
                    <a:moveTo>
                      <a:pt x="0" y="0"/>
                    </a:moveTo>
                    <a:lnTo>
                      <a:pt x="4496506" y="0"/>
                    </a:lnTo>
                    <a:lnTo>
                      <a:pt x="4451111" y="88068"/>
                    </a:lnTo>
                    <a:cubicBezTo>
                      <a:pt x="4421158" y="116695"/>
                      <a:pt x="4376983" y="144309"/>
                      <a:pt x="4320092" y="170614"/>
                    </a:cubicBezTo>
                    <a:lnTo>
                      <a:pt x="4180724" y="220830"/>
                    </a:lnTo>
                    <a:lnTo>
                      <a:pt x="315782" y="220830"/>
                    </a:lnTo>
                    <a:lnTo>
                      <a:pt x="176415" y="170614"/>
                    </a:lnTo>
                    <a:cubicBezTo>
                      <a:pt x="119523" y="144309"/>
                      <a:pt x="75348" y="116695"/>
                      <a:pt x="45396" y="88068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0" name="Google Shape;220;p7"/>
            <p:cNvSpPr txBox="1"/>
            <p:nvPr/>
          </p:nvSpPr>
          <p:spPr>
            <a:xfrm>
              <a:off x="2762007" y="2413338"/>
              <a:ext cx="3619986" cy="2031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1800"/>
                <a:buFont typeface="Arial"/>
                <a:buNone/>
              </a:pPr>
              <a:r>
                <a:rPr lang="pt-BR" sz="18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“São formas padronizadas, organizadas e eficazes para representar os passos lógicos de um determinado processo, facilitando a visualização dos passos de um processamento”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"/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Fluxogramas</a:t>
            </a:r>
            <a:endParaRPr/>
          </a:p>
        </p:txBody>
      </p:sp>
      <p:grpSp>
        <p:nvGrpSpPr>
          <p:cNvPr id="226" name="Google Shape;226;p8"/>
          <p:cNvGrpSpPr/>
          <p:nvPr/>
        </p:nvGrpSpPr>
        <p:grpSpPr>
          <a:xfrm>
            <a:off x="360240" y="1195079"/>
            <a:ext cx="4571800" cy="468411"/>
            <a:chOff x="539552" y="3593958"/>
            <a:chExt cx="4571800" cy="468411"/>
          </a:xfrm>
        </p:grpSpPr>
        <p:sp>
          <p:nvSpPr>
            <p:cNvPr id="227" name="Google Shape;227;p8"/>
            <p:cNvSpPr/>
            <p:nvPr/>
          </p:nvSpPr>
          <p:spPr>
            <a:xfrm>
              <a:off x="539552" y="3593958"/>
              <a:ext cx="468411" cy="468411"/>
            </a:xfrm>
            <a:prstGeom prst="rect">
              <a:avLst/>
            </a:prstGeom>
            <a:solidFill>
              <a:srgbClr val="ED145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8"/>
            <p:cNvSpPr txBox="1"/>
            <p:nvPr/>
          </p:nvSpPr>
          <p:spPr>
            <a:xfrm>
              <a:off x="1047836" y="3643497"/>
              <a:ext cx="40635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São basicamente diagramas de blocos</a:t>
              </a:r>
              <a:endParaRPr/>
            </a:p>
          </p:txBody>
        </p:sp>
      </p:grpSp>
      <p:sp>
        <p:nvSpPr>
          <p:cNvPr id="229" name="Google Shape;229;p8"/>
          <p:cNvSpPr/>
          <p:nvPr/>
        </p:nvSpPr>
        <p:spPr>
          <a:xfrm>
            <a:off x="1043608" y="4450888"/>
            <a:ext cx="3149600" cy="1498392"/>
          </a:xfrm>
          <a:prstGeom prst="flowChartProcess">
            <a:avLst/>
          </a:prstGeom>
          <a:solidFill>
            <a:srgbClr val="EC1164"/>
          </a:solidFill>
          <a:ln w="12700" cap="flat" cmpd="sng">
            <a:solidFill>
              <a:srgbClr val="EC11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Processamento geral. Neste curso, será usado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também para entrada ou saída de dados</a:t>
            </a:r>
            <a:endParaRPr/>
          </a:p>
        </p:txBody>
      </p:sp>
      <p:sp>
        <p:nvSpPr>
          <p:cNvPr id="230" name="Google Shape;230;p8"/>
          <p:cNvSpPr/>
          <p:nvPr/>
        </p:nvSpPr>
        <p:spPr>
          <a:xfrm>
            <a:off x="4706427" y="2154878"/>
            <a:ext cx="3091543" cy="1802832"/>
          </a:xfrm>
          <a:prstGeom prst="flowChartDecision">
            <a:avLst/>
          </a:prstGeom>
          <a:solidFill>
            <a:srgbClr val="EC1164"/>
          </a:solidFill>
          <a:ln w="12700" cap="flat" cmpd="sng">
            <a:solidFill>
              <a:srgbClr val="EC11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Teste condicional</a:t>
            </a:r>
            <a:endParaRPr/>
          </a:p>
        </p:txBody>
      </p:sp>
      <p:sp>
        <p:nvSpPr>
          <p:cNvPr id="231" name="Google Shape;231;p8"/>
          <p:cNvSpPr/>
          <p:nvPr/>
        </p:nvSpPr>
        <p:spPr>
          <a:xfrm>
            <a:off x="1043608" y="2614554"/>
            <a:ext cx="2029502" cy="851766"/>
          </a:xfrm>
          <a:prstGeom prst="flowChartTerminator">
            <a:avLst/>
          </a:prstGeom>
          <a:solidFill>
            <a:srgbClr val="EC1164"/>
          </a:solidFill>
          <a:ln w="12700" cap="flat" cmpd="sng">
            <a:solidFill>
              <a:srgbClr val="EC11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Inicio ou fim</a:t>
            </a:r>
            <a:endParaRPr/>
          </a:p>
        </p:txBody>
      </p:sp>
      <p:sp>
        <p:nvSpPr>
          <p:cNvPr id="232" name="Google Shape;232;p8"/>
          <p:cNvSpPr/>
          <p:nvPr/>
        </p:nvSpPr>
        <p:spPr>
          <a:xfrm>
            <a:off x="5148064" y="4703122"/>
            <a:ext cx="2208270" cy="958126"/>
          </a:xfrm>
          <a:prstGeom prst="flowChartDisplay">
            <a:avLst/>
          </a:prstGeom>
          <a:solidFill>
            <a:srgbClr val="EC1164"/>
          </a:solidFill>
          <a:ln w="12700" cap="flat" cmpd="sng">
            <a:solidFill>
              <a:srgbClr val="EC11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Exibir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"/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Fluxogramas</a:t>
            </a:r>
            <a:endParaRPr/>
          </a:p>
        </p:txBody>
      </p:sp>
      <p:grpSp>
        <p:nvGrpSpPr>
          <p:cNvPr id="238" name="Google Shape;238;p9"/>
          <p:cNvGrpSpPr/>
          <p:nvPr/>
        </p:nvGrpSpPr>
        <p:grpSpPr>
          <a:xfrm>
            <a:off x="360240" y="1195079"/>
            <a:ext cx="4571800" cy="468411"/>
            <a:chOff x="539552" y="3593958"/>
            <a:chExt cx="4571800" cy="468411"/>
          </a:xfrm>
        </p:grpSpPr>
        <p:sp>
          <p:nvSpPr>
            <p:cNvPr id="239" name="Google Shape;239;p9"/>
            <p:cNvSpPr/>
            <p:nvPr/>
          </p:nvSpPr>
          <p:spPr>
            <a:xfrm>
              <a:off x="539552" y="3593958"/>
              <a:ext cx="468411" cy="468411"/>
            </a:xfrm>
            <a:prstGeom prst="rect">
              <a:avLst/>
            </a:prstGeom>
            <a:solidFill>
              <a:srgbClr val="ED145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9"/>
            <p:cNvSpPr txBox="1"/>
            <p:nvPr/>
          </p:nvSpPr>
          <p:spPr>
            <a:xfrm>
              <a:off x="1047836" y="3643497"/>
              <a:ext cx="40635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Soma de dois números</a:t>
              </a:r>
              <a:endParaRPr/>
            </a:p>
          </p:txBody>
        </p:sp>
      </p:grpSp>
      <p:sp>
        <p:nvSpPr>
          <p:cNvPr id="241" name="Google Shape;241;p9"/>
          <p:cNvSpPr/>
          <p:nvPr/>
        </p:nvSpPr>
        <p:spPr>
          <a:xfrm>
            <a:off x="3765357" y="1900759"/>
            <a:ext cx="1960639" cy="686907"/>
          </a:xfrm>
          <a:prstGeom prst="flowChartProcess">
            <a:avLst/>
          </a:prstGeom>
          <a:solidFill>
            <a:srgbClr val="EC1164"/>
          </a:solidFill>
          <a:ln w="12700" cap="flat" cmpd="sng">
            <a:solidFill>
              <a:srgbClr val="EC11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Recebe n1</a:t>
            </a:r>
            <a:endParaRPr/>
          </a:p>
        </p:txBody>
      </p:sp>
      <p:sp>
        <p:nvSpPr>
          <p:cNvPr id="242" name="Google Shape;242;p9"/>
          <p:cNvSpPr/>
          <p:nvPr/>
        </p:nvSpPr>
        <p:spPr>
          <a:xfrm>
            <a:off x="3822813" y="980728"/>
            <a:ext cx="1845733" cy="693982"/>
          </a:xfrm>
          <a:prstGeom prst="flowChartTerminator">
            <a:avLst/>
          </a:prstGeom>
          <a:solidFill>
            <a:srgbClr val="EC1164"/>
          </a:solidFill>
          <a:ln w="12700" cap="flat" cmpd="sng">
            <a:solidFill>
              <a:srgbClr val="EC11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Inicio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3822813" y="5809175"/>
            <a:ext cx="1845733" cy="693982"/>
          </a:xfrm>
          <a:prstGeom prst="flowChartTerminator">
            <a:avLst/>
          </a:prstGeom>
          <a:solidFill>
            <a:srgbClr val="EC1164"/>
          </a:solidFill>
          <a:ln w="12700" cap="flat" cmpd="sng">
            <a:solidFill>
              <a:srgbClr val="EC11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Fim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9"/>
          <p:cNvSpPr/>
          <p:nvPr/>
        </p:nvSpPr>
        <p:spPr>
          <a:xfrm>
            <a:off x="3736630" y="2895833"/>
            <a:ext cx="2018092" cy="728275"/>
          </a:xfrm>
          <a:prstGeom prst="flowChartProcess">
            <a:avLst/>
          </a:prstGeom>
          <a:solidFill>
            <a:srgbClr val="EC1164"/>
          </a:solidFill>
          <a:ln w="12700" cap="flat" cmpd="sng">
            <a:solidFill>
              <a:srgbClr val="EC11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Recebe n2</a:t>
            </a:r>
            <a:endParaRPr/>
          </a:p>
        </p:txBody>
      </p:sp>
      <p:sp>
        <p:nvSpPr>
          <p:cNvPr id="245" name="Google Shape;245;p9"/>
          <p:cNvSpPr/>
          <p:nvPr/>
        </p:nvSpPr>
        <p:spPr>
          <a:xfrm>
            <a:off x="3707904" y="3833195"/>
            <a:ext cx="2075543" cy="861120"/>
          </a:xfrm>
          <a:prstGeom prst="flowChartProcess">
            <a:avLst/>
          </a:prstGeom>
          <a:solidFill>
            <a:srgbClr val="EC1164"/>
          </a:solidFill>
          <a:ln w="12700" cap="flat" cmpd="sng">
            <a:solidFill>
              <a:srgbClr val="EC11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Calcula n1+n2</a:t>
            </a:r>
            <a:endParaRPr/>
          </a:p>
        </p:txBody>
      </p:sp>
      <p:sp>
        <p:nvSpPr>
          <p:cNvPr id="246" name="Google Shape;246;p9"/>
          <p:cNvSpPr/>
          <p:nvPr/>
        </p:nvSpPr>
        <p:spPr>
          <a:xfrm>
            <a:off x="3797406" y="4903402"/>
            <a:ext cx="1896538" cy="696686"/>
          </a:xfrm>
          <a:prstGeom prst="flowChartDisplay">
            <a:avLst/>
          </a:prstGeom>
          <a:solidFill>
            <a:srgbClr val="EC1164"/>
          </a:solidFill>
          <a:ln w="12700" cap="flat" cmpd="sng">
            <a:solidFill>
              <a:srgbClr val="EC11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Exibir resultado</a:t>
            </a:r>
            <a:endParaRPr/>
          </a:p>
        </p:txBody>
      </p:sp>
      <p:cxnSp>
        <p:nvCxnSpPr>
          <p:cNvPr id="247" name="Google Shape;247;p9"/>
          <p:cNvCxnSpPr>
            <a:stCxn id="242" idx="2"/>
            <a:endCxn id="241" idx="0"/>
          </p:cNvCxnSpPr>
          <p:nvPr/>
        </p:nvCxnSpPr>
        <p:spPr>
          <a:xfrm>
            <a:off x="4745680" y="1674710"/>
            <a:ext cx="0" cy="225900"/>
          </a:xfrm>
          <a:prstGeom prst="straightConnector1">
            <a:avLst/>
          </a:prstGeom>
          <a:noFill/>
          <a:ln w="28575" cap="flat" cmpd="sng">
            <a:solidFill>
              <a:srgbClr val="EC116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8" name="Google Shape;248;p9"/>
          <p:cNvCxnSpPr>
            <a:stCxn id="241" idx="2"/>
            <a:endCxn id="244" idx="0"/>
          </p:cNvCxnSpPr>
          <p:nvPr/>
        </p:nvCxnSpPr>
        <p:spPr>
          <a:xfrm>
            <a:off x="4745677" y="2587666"/>
            <a:ext cx="0" cy="308100"/>
          </a:xfrm>
          <a:prstGeom prst="straightConnector1">
            <a:avLst/>
          </a:prstGeom>
          <a:noFill/>
          <a:ln w="28575" cap="flat" cmpd="sng">
            <a:solidFill>
              <a:srgbClr val="EC116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9" name="Google Shape;249;p9"/>
          <p:cNvCxnSpPr>
            <a:stCxn id="244" idx="2"/>
            <a:endCxn id="245" idx="0"/>
          </p:cNvCxnSpPr>
          <p:nvPr/>
        </p:nvCxnSpPr>
        <p:spPr>
          <a:xfrm>
            <a:off x="4745676" y="3624108"/>
            <a:ext cx="0" cy="209100"/>
          </a:xfrm>
          <a:prstGeom prst="straightConnector1">
            <a:avLst/>
          </a:prstGeom>
          <a:noFill/>
          <a:ln w="28575" cap="flat" cmpd="sng">
            <a:solidFill>
              <a:srgbClr val="EC116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0" name="Google Shape;250;p9"/>
          <p:cNvCxnSpPr>
            <a:stCxn id="245" idx="2"/>
            <a:endCxn id="246" idx="0"/>
          </p:cNvCxnSpPr>
          <p:nvPr/>
        </p:nvCxnSpPr>
        <p:spPr>
          <a:xfrm>
            <a:off x="4745676" y="4694315"/>
            <a:ext cx="0" cy="209100"/>
          </a:xfrm>
          <a:prstGeom prst="straightConnector1">
            <a:avLst/>
          </a:prstGeom>
          <a:noFill/>
          <a:ln w="28575" cap="flat" cmpd="sng">
            <a:solidFill>
              <a:srgbClr val="EC116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1" name="Google Shape;251;p9"/>
          <p:cNvCxnSpPr>
            <a:endCxn id="243" idx="0"/>
          </p:cNvCxnSpPr>
          <p:nvPr/>
        </p:nvCxnSpPr>
        <p:spPr>
          <a:xfrm>
            <a:off x="4745680" y="5600075"/>
            <a:ext cx="0" cy="209100"/>
          </a:xfrm>
          <a:prstGeom prst="straightConnector1">
            <a:avLst/>
          </a:prstGeom>
          <a:noFill/>
          <a:ln w="28575" cap="flat" cmpd="sng">
            <a:solidFill>
              <a:srgbClr val="EC1164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1231</Words>
  <Application>Microsoft Office PowerPoint</Application>
  <PresentationFormat>Apresentação na tela (4:3)</PresentationFormat>
  <Paragraphs>253</Paragraphs>
  <Slides>32</Slides>
  <Notes>32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32</vt:i4>
      </vt:variant>
    </vt:vector>
  </HeadingPairs>
  <TitlesOfParts>
    <vt:vector size="38" baseType="lpstr">
      <vt:lpstr>Calibri</vt:lpstr>
      <vt:lpstr>Proxima Nova</vt:lpstr>
      <vt:lpstr>Arial</vt:lpstr>
      <vt:lpstr>Noto Sans Symbols</vt:lpstr>
      <vt:lpstr>Office Theme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 Prof. Airton  / Prof. Fabio / Prof. Lucas / Prof. Yan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Paula</dc:creator>
  <cp:lastModifiedBy>Airton</cp:lastModifiedBy>
  <cp:revision>1</cp:revision>
  <dcterms:created xsi:type="dcterms:W3CDTF">2018-08-18T04:32:45Z</dcterms:created>
  <dcterms:modified xsi:type="dcterms:W3CDTF">2023-08-29T20:51:13Z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